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4"/>
  </p:sldMasterIdLst>
  <p:notesMasterIdLst>
    <p:notesMasterId r:id="rId20"/>
  </p:notesMasterIdLst>
  <p:sldIdLst>
    <p:sldId id="258" r:id="rId5"/>
    <p:sldId id="304" r:id="rId6"/>
    <p:sldId id="305" r:id="rId7"/>
    <p:sldId id="293" r:id="rId8"/>
    <p:sldId id="306" r:id="rId9"/>
    <p:sldId id="295" r:id="rId10"/>
    <p:sldId id="297" r:id="rId11"/>
    <p:sldId id="296" r:id="rId12"/>
    <p:sldId id="299" r:id="rId13"/>
    <p:sldId id="289" r:id="rId14"/>
    <p:sldId id="300" r:id="rId15"/>
    <p:sldId id="301" r:id="rId16"/>
    <p:sldId id="302" r:id="rId17"/>
    <p:sldId id="303" r:id="rId18"/>
    <p:sldId id="292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106D78-D781-F415-4E02-7ACE7048E1DB}" name="Arnhild Johansen" initials="AJ" userId="S::arnhild.johansen@tromso.kommune.no::8ee00fc2-38c7-4164-985f-33d1056f79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8CA3BD-6D02-493C-9678-A7C3A236B511}" v="637" dt="2023-03-03T08:28:52.141"/>
    <p1510:client id="{5D45211F-1FD7-D46A-02FE-025A109C86C2}" v="2" dt="2023-03-03T08:03:51.152"/>
    <p1510:client id="{6BD15656-4F44-5AB7-EF73-CFDF82068DD1}" v="522" dt="2023-03-02T17:21:58.866"/>
    <p1510:client id="{745FB9C9-6C7E-0745-AB99-C51F2C95BF11}" v="262" vWet="264" dt="2023-03-03T08:26:07.614"/>
    <p1510:client id="{8F4B5C05-879A-48B0-A695-51AAC8DF467A}" v="282" vWet="284" dt="2023-03-03T08:24:40.063"/>
    <p1510:client id="{B4ECF61B-F162-2671-903B-1C4563B92BF2}" v="15" dt="2023-03-03T07:31:55.619"/>
    <p1510:client id="{CEC7F976-0F97-03A9-1580-7F69F98A3603}" v="1" dt="2023-03-02T17:05:42.913"/>
    <p1510:client id="{DD2BF35B-C0C9-5132-978D-D8977B2872CE}" v="2028" dt="2023-03-02T16:28:02.552"/>
    <p1510:client id="{F2BAEA4A-EE93-92C0-AD67-65F39D517620}" v="10" dt="2023-03-02T14:48:29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DB56D-BAAE-0644-8F93-ED12D4AEAB81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DEC08-D158-9945-8C7D-40B0DCB386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840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2022 – stabilitet tross usikkerhet</a:t>
            </a:r>
            <a:endParaRPr lang="en-US"/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nb-NO"/>
              <a:t>Vi har stabilitet i organisasjonen, og har gjennomgående god oversikt over økonomien vår. </a:t>
            </a:r>
            <a:endParaRPr lang="en-US"/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nb-NO"/>
              <a:t>Tromsø kommune leverer gjennomgående tjenester på høyt nivå til våre innbyggere, i alle sektorer. </a:t>
            </a:r>
            <a:endParaRPr lang="en-US"/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nb-NO"/>
              <a:t>Vi har satset på lederutvikling, organisasjonsutvikling og kontinuerlig forbedring, og det gir resultater. Organisasjonen utvikler seg raskt og i ønsket retning. </a:t>
            </a:r>
            <a:endParaRPr lang="en-US"/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nb-NO"/>
              <a:t>Våre selskaper og foretak driver svært godt, og gir gode og stabile økonomiske utbytter til kommunen. </a:t>
            </a:r>
            <a:endParaRPr lang="en-US"/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nb-NO"/>
              <a:t>Innenfor finansområdet jobbes det svært godt, og gir gode effekter for 2022</a:t>
            </a:r>
            <a:endParaRPr lang="en-US"/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nb-NO"/>
              <a:t>Ettervirkninger av pandemi og krig i Europa som driver lønns- og prisvekst også renteøkninger</a:t>
            </a:r>
            <a:r>
              <a:rPr lang="en-US"/>
              <a:t> </a:t>
            </a:r>
            <a:endParaRPr lang="nb-NO"/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nb-NO"/>
              <a:t>Ekstremt stramt arbeidsmarked, ikke minst lokalt</a:t>
            </a:r>
            <a:r>
              <a:rPr lang="en-US"/>
              <a:t> , </a:t>
            </a:r>
            <a:r>
              <a:rPr lang="en-US" err="1"/>
              <a:t>som</a:t>
            </a:r>
            <a:r>
              <a:rPr lang="en-US"/>
              <a:t> </a:t>
            </a:r>
            <a:r>
              <a:rPr lang="en-US" err="1"/>
              <a:t>gir</a:t>
            </a:r>
            <a:r>
              <a:rPr lang="en-US"/>
              <a:t> </a:t>
            </a:r>
            <a:r>
              <a:rPr lang="en-US" err="1"/>
              <a:t>oss</a:t>
            </a:r>
            <a:r>
              <a:rPr lang="en-US"/>
              <a:t> </a:t>
            </a:r>
            <a:r>
              <a:rPr lang="en-US" err="1"/>
              <a:t>driftsmessige</a:t>
            </a:r>
            <a:r>
              <a:rPr lang="en-US"/>
              <a:t> </a:t>
            </a:r>
            <a:r>
              <a:rPr lang="en-US" err="1"/>
              <a:t>utfordringer</a:t>
            </a:r>
          </a:p>
          <a:p>
            <a:pPr>
              <a:spcBef>
                <a:spcPts val="1000"/>
              </a:spcBef>
            </a:pPr>
            <a:r>
              <a:rPr lang="nb-NO"/>
              <a:t>- Betydelige bemanningsutfordringer, spesielt i helse og omsorg</a:t>
            </a:r>
            <a:r>
              <a:rPr lang="en-US"/>
              <a:t> , men </a:t>
            </a:r>
            <a:r>
              <a:rPr lang="en-US" err="1"/>
              <a:t>økende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alle </a:t>
            </a:r>
            <a:r>
              <a:rPr lang="en-US" err="1"/>
              <a:t>sektorer</a:t>
            </a:r>
          </a:p>
          <a:p>
            <a:pPr>
              <a:spcBef>
                <a:spcPts val="1000"/>
              </a:spcBef>
            </a:pPr>
            <a:r>
              <a:rPr lang="nb-NO"/>
              <a:t>- Sterk økning i vikarutgifter i 2022</a:t>
            </a:r>
            <a:r>
              <a:rPr lang="en-US"/>
              <a:t> </a:t>
            </a:r>
            <a:endParaRPr lang="nb-NO"/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en-US"/>
              <a:t>Sterkt økende etterspørsel etter helsetjenester, vedvarende kapasitetsproblemer med å ta I mot utskrivingsklare pasienter fra UNN</a:t>
            </a:r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en-US"/>
              <a:t>Flyktninger</a:t>
            </a:r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endParaRPr lang="en-US"/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endParaRPr lang="en-US"/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endParaRPr lang="nb-NO"/>
          </a:p>
          <a:p>
            <a:endParaRPr lang="nb-NO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DEC08-D158-9945-8C7D-40B0DCB3866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5757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>
              <a:solidFill>
                <a:schemeClr val="tx1"/>
              </a:solidFill>
              <a:effectLst/>
              <a:highlight>
                <a:srgbClr val="FF0000"/>
              </a:highlight>
              <a:latin typeface="+mn-lt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nb-NO" sz="1200" kern="1200">
              <a:solidFill>
                <a:schemeClr val="tx1"/>
              </a:solidFill>
              <a:effectLst/>
              <a:highlight>
                <a:srgbClr val="FF0000"/>
              </a:highlight>
              <a:latin typeface="+mn-lt"/>
              <a:ea typeface="+mn-ea"/>
              <a:cs typeface="+mn-cs"/>
            </a:endParaRPr>
          </a:p>
          <a:p>
            <a:r>
              <a:rPr lang="nb-NO">
                <a:highlight>
                  <a:srgbClr val="FF0000"/>
                </a:highlight>
              </a:rPr>
              <a:t>Korrigert netto driftsresultat ble 100 mill. kr. bedre enn årsprognosen som ble rapportert i tertialrapport 2-2022. Årsakene til resultatforbedringen er :</a:t>
            </a:r>
          </a:p>
          <a:p>
            <a:endParaRPr lang="nb-NO">
              <a:highlight>
                <a:srgbClr val="FF0000"/>
              </a:highlight>
            </a:endParaRPr>
          </a:p>
          <a:p>
            <a:r>
              <a:rPr lang="nb-NO" b="1">
                <a:highlight>
                  <a:srgbClr val="FF0000"/>
                </a:highlight>
              </a:rPr>
              <a:t>1. Underkurs startlån: 55 mill. kr. Denne er ikke budsjettert, var med i prognosen i tertialrapport 2, men uten netto resultateffekt. Budsjettavvik og avvik fra prognose i tertialrapport 2.</a:t>
            </a:r>
          </a:p>
          <a:p>
            <a:endParaRPr lang="nb-NO">
              <a:highlight>
                <a:srgbClr val="FF0000"/>
              </a:highlight>
            </a:endParaRPr>
          </a:p>
          <a:p>
            <a:r>
              <a:rPr lang="nb-NO" b="1">
                <a:highlight>
                  <a:srgbClr val="FF0000"/>
                </a:highlight>
              </a:rPr>
              <a:t>2. Driftsutgiftene er i sum 55 mill. kr. lavere enn det årsprognosen i tertialrapport 2 tilsa</a:t>
            </a:r>
            <a:r>
              <a:rPr lang="nb-NO">
                <a:highlight>
                  <a:srgbClr val="FF0000"/>
                </a:highlight>
              </a:rPr>
              <a:t>. Lønn og sosiale utgifter ble 80 mill. kr. lavere enn årsprognosen i tertialrapport 2, mens kjøp av varer og tjenester ble 43 mill. kr høyere. Overføringer og tilskudd til andre og avskrivninger ble også lavere enn rapportert.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>
              <a:highlight>
                <a:srgbClr val="FF0000"/>
              </a:highlight>
            </a:endParaRPr>
          </a:p>
          <a:p>
            <a:r>
              <a:rPr lang="nb-NO" b="1">
                <a:highlight>
                  <a:srgbClr val="FF0000"/>
                </a:highlight>
              </a:rPr>
              <a:t>3. Driftsinntektene er i sum 9 millioner </a:t>
            </a:r>
            <a:r>
              <a:rPr lang="nb-NO" b="1" u="sng">
                <a:highlight>
                  <a:srgbClr val="FF0000"/>
                </a:highlight>
              </a:rPr>
              <a:t>lavere</a:t>
            </a:r>
            <a:r>
              <a:rPr lang="nb-NO" b="1">
                <a:highlight>
                  <a:srgbClr val="FF0000"/>
                </a:highlight>
              </a:rPr>
              <a:t> i regnskapet enn i prognosen i tertialrapport 2</a:t>
            </a:r>
            <a:r>
              <a:rPr lang="nb-NO">
                <a:highlight>
                  <a:srgbClr val="FF0000"/>
                </a:highlight>
              </a:rPr>
              <a:t>. Den viktigste årsaken er salgs- og leieinntekter, der årsprognosen i tertialrapport 2 ikke var presis nok (70 mill. for høy). Motsvares delvis av rammetilskudd som ble 41 mill. kr. høyere enn prognosen i tertialrapport 2, og overføringer/tilskudd fra andre.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DEC08-D158-9945-8C7D-40B0DCB3866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5848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DEC08-D158-9945-8C7D-40B0DCB38667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1134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mørk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07F4D7E-F7CA-1BF7-7DF0-1F57FCD632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5664008"/>
            <a:ext cx="7050088" cy="320867"/>
          </a:xfrm>
        </p:spPr>
        <p:txBody>
          <a:bodyPr>
            <a:noAutofit/>
          </a:bodyPr>
          <a:lstStyle>
            <a:lvl1pPr marL="0" indent="0">
              <a:buNone/>
              <a:defRPr sz="2200" b="0" i="0">
                <a:solidFill>
                  <a:schemeClr val="accent3"/>
                </a:solidFill>
                <a:latin typeface="Barlow" pitchFamily="2" charset="77"/>
              </a:defRPr>
            </a:lvl1pPr>
          </a:lstStyle>
          <a:p>
            <a:pPr lvl="0"/>
            <a:r>
              <a:rPr lang="nb-NO"/>
              <a:t>Infolinje til navn eller tilleggsinfo</a:t>
            </a:r>
            <a:endParaRPr lang="en-GB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80985CB0-1777-BA8B-EB48-AA69ECFE7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101" y="2565401"/>
            <a:ext cx="7049787" cy="2555874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Tittel på presentasjonen </a:t>
            </a:r>
            <a:br>
              <a:rPr lang="nb-NO"/>
            </a:br>
            <a:r>
              <a:rPr lang="nb-NO"/>
              <a:t>står her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AEC764FD-F61F-64C3-1467-65D3DD61FF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4" y="552259"/>
            <a:ext cx="1276208" cy="47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83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ydder 1 - mø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2">
            <a:extLst>
              <a:ext uri="{FF2B5EF4-FFF2-40B4-BE49-F238E27FC236}">
                <a16:creationId xmlns:a16="http://schemas.microsoft.com/office/drawing/2014/main" id="{D112B99D-8F73-9A0A-137A-82B9F8A864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48034"/>
            <a:ext cx="6089716" cy="3435177"/>
          </a:xfrm>
          <a:solidFill>
            <a:schemeClr val="accent3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b-NO"/>
              <a:t>Bilde inn her – klikk på bildeikonet for å velge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E58A68-8A09-0C79-1641-F351A8631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1723" y="0"/>
            <a:ext cx="6103815" cy="3442677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b-NO"/>
              <a:t>Tekst inn her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0B5961-B0B8-4703-D227-5AEB97B9EA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3442993"/>
            <a:ext cx="6095697" cy="2873548"/>
          </a:xfrm>
        </p:spPr>
        <p:txBody>
          <a:bodyPr lIns="468000" tIns="180000" rIns="468000" bIns="180000" anchor="ctr"/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Tekst eller punkter inn her</a:t>
            </a:r>
          </a:p>
        </p:txBody>
      </p:sp>
      <p:sp>
        <p:nvSpPr>
          <p:cNvPr id="16" name="Plassholder for bilde 12">
            <a:extLst>
              <a:ext uri="{FF2B5EF4-FFF2-40B4-BE49-F238E27FC236}">
                <a16:creationId xmlns:a16="http://schemas.microsoft.com/office/drawing/2014/main" id="{DE2FF28D-D804-6FD1-28B1-27D94938DB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3444630"/>
          </a:xfrm>
          <a:solidFill>
            <a:schemeClr val="accent3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b-NO"/>
              <a:t>Bilde inn her – klikk på bildeikonet for å velge bilde</a:t>
            </a:r>
          </a:p>
        </p:txBody>
      </p:sp>
      <p:sp>
        <p:nvSpPr>
          <p:cNvPr id="4" name="Plassholder for tekst 11">
            <a:extLst>
              <a:ext uri="{FF2B5EF4-FFF2-40B4-BE49-F238E27FC236}">
                <a16:creationId xmlns:a16="http://schemas.microsoft.com/office/drawing/2014/main" id="{3935FC9D-DEE4-4AA3-0CAA-08633D8C35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CAE3BA72-0321-490D-7C55-949B8497FA4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9DEBFE80-D0C4-7FDB-5786-9A1268352ED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66DA187-D982-6B6C-1A3E-588710E6385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144051E1-6B06-56D7-21A9-0B912D1AA6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397017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yd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ssholder for bilde 12">
            <a:extLst>
              <a:ext uri="{FF2B5EF4-FFF2-40B4-BE49-F238E27FC236}">
                <a16:creationId xmlns:a16="http://schemas.microsoft.com/office/drawing/2014/main" id="{C654E859-F8B2-F9C2-A395-689DC5B3E0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122985" cy="6857999"/>
          </a:xfrm>
          <a:solidFill>
            <a:schemeClr val="tx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nb-NO"/>
              <a:t>Bilde inn her – klikk på bildeikonet for å velge bilde</a:t>
            </a:r>
          </a:p>
        </p:txBody>
      </p:sp>
      <p:sp>
        <p:nvSpPr>
          <p:cNvPr id="20" name="Undertittel 2">
            <a:extLst>
              <a:ext uri="{FF2B5EF4-FFF2-40B4-BE49-F238E27FC236}">
                <a16:creationId xmlns:a16="http://schemas.microsoft.com/office/drawing/2014/main" id="{C67AE679-56BF-0A3F-DDE3-98C893538B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4716" y="3435176"/>
            <a:ext cx="6120716" cy="3422823"/>
          </a:xfrm>
          <a:solidFill>
            <a:schemeClr val="accent3"/>
          </a:solidFill>
        </p:spPr>
        <p:txBody>
          <a:bodyPr lIns="576000" tIns="180000" rIns="576000" bIns="180000" anchor="ctr"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Tekst eller punkter inn her</a:t>
            </a:r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D3613D51-5FDC-D81C-709B-A89EF0355B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4715" y="13815"/>
            <a:ext cx="6120714" cy="3421361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algn="ctr">
              <a:defRPr sz="6000"/>
            </a:lvl1pPr>
          </a:lstStyle>
          <a:p>
            <a:r>
              <a:rPr lang="nb-NO"/>
              <a:t>Tekst inn her</a:t>
            </a:r>
          </a:p>
        </p:txBody>
      </p:sp>
      <p:sp>
        <p:nvSpPr>
          <p:cNvPr id="2" name="Plassholder for tekst 11">
            <a:extLst>
              <a:ext uri="{FF2B5EF4-FFF2-40B4-BE49-F238E27FC236}">
                <a16:creationId xmlns:a16="http://schemas.microsoft.com/office/drawing/2014/main" id="{57C488C8-EC9C-B9DF-15DD-1A17B3FE78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D857163-1926-4F30-DAA3-2D443BFD702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4DEAA06-0DEC-B3DC-8536-0519CA0A7A6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3933D295-9294-BB83-E870-4EDD271543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CDCEDBB3-3709-C643-CA31-759A376F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548087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7">
          <p15:clr>
            <a:srgbClr val="FBAE40"/>
          </p15:clr>
        </p15:guide>
        <p15:guide id="3" pos="6720">
          <p15:clr>
            <a:srgbClr val="FBAE40"/>
          </p15:clr>
        </p15:guide>
        <p15:guide id="7" pos="1912">
          <p15:clr>
            <a:srgbClr val="FBAE40"/>
          </p15:clr>
        </p15:guide>
        <p15:guide id="10" pos="3840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pos="5745">
          <p15:clr>
            <a:srgbClr val="FBAE40"/>
          </p15:clr>
        </p15:guide>
        <p15:guide id="13" pos="4793">
          <p15:clr>
            <a:srgbClr val="FBAE40"/>
          </p15:clr>
        </p15:guide>
        <p15:guide id="14" orient="horz" pos="1616">
          <p15:clr>
            <a:srgbClr val="FBAE40"/>
          </p15:clr>
        </p15:guide>
        <p15:guide id="15" orient="horz" pos="1344">
          <p15:clr>
            <a:srgbClr val="FBAE40"/>
          </p15:clr>
        </p15:guide>
        <p15:guide id="18" orient="horz" pos="3770">
          <p15:clr>
            <a:srgbClr val="FBAE40"/>
          </p15:clr>
        </p15:guide>
        <p15:guide id="19" orient="horz" pos="3974">
          <p15:clr>
            <a:srgbClr val="FBAE40"/>
          </p15:clr>
        </p15:guide>
        <p15:guide id="20" orient="horz" pos="3226">
          <p15:clr>
            <a:srgbClr val="FBAE40"/>
          </p15:clr>
        </p15:guide>
        <p15:guide id="21" orient="horz" pos="2704">
          <p15:clr>
            <a:srgbClr val="FBAE40"/>
          </p15:clr>
        </p15:guide>
        <p15:guide id="22" pos="7129">
          <p15:clr>
            <a:srgbClr val="FBAE40"/>
          </p15:clr>
        </p15:guide>
        <p15:guide id="23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yd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2">
            <a:extLst>
              <a:ext uri="{FF2B5EF4-FFF2-40B4-BE49-F238E27FC236}">
                <a16:creationId xmlns:a16="http://schemas.microsoft.com/office/drawing/2014/main" id="{576649ED-6EEA-F0C0-E199-B08CDA10BF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122985" cy="6858001"/>
          </a:xfrm>
          <a:solidFill>
            <a:schemeClr val="tx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nb-NO"/>
              <a:t>Bilde inn her – klikk på bildeikonet for å velge bilde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56BB3474-BB79-5238-431B-E45DAAAE8F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4715" y="13815"/>
            <a:ext cx="6120714" cy="6844185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algn="ctr">
              <a:defRPr sz="6000"/>
            </a:lvl1pPr>
          </a:lstStyle>
          <a:p>
            <a:r>
              <a:rPr lang="nb-NO"/>
              <a:t>Tekst inn her</a:t>
            </a:r>
          </a:p>
        </p:txBody>
      </p:sp>
      <p:sp>
        <p:nvSpPr>
          <p:cNvPr id="19" name="Plassholder for tekst 11">
            <a:extLst>
              <a:ext uri="{FF2B5EF4-FFF2-40B4-BE49-F238E27FC236}">
                <a16:creationId xmlns:a16="http://schemas.microsoft.com/office/drawing/2014/main" id="{AE746464-8EFE-D775-9440-94EA83A68F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A0A8611-A4FF-2767-5B08-2D881C90DB2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CF03C6-0486-14F0-F775-C3FB106D58F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2325F3-D321-DE20-AC25-7ED10E224E3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13EF2682-5397-3D3C-F867-90D6FC1607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2398587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7">
          <p15:clr>
            <a:srgbClr val="FBAE40"/>
          </p15:clr>
        </p15:guide>
        <p15:guide id="3" pos="6720">
          <p15:clr>
            <a:srgbClr val="FBAE40"/>
          </p15:clr>
        </p15:guide>
        <p15:guide id="7" pos="1912">
          <p15:clr>
            <a:srgbClr val="FBAE40"/>
          </p15:clr>
        </p15:guide>
        <p15:guide id="10" pos="3840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pos="5745">
          <p15:clr>
            <a:srgbClr val="FBAE40"/>
          </p15:clr>
        </p15:guide>
        <p15:guide id="13" pos="4793">
          <p15:clr>
            <a:srgbClr val="FBAE40"/>
          </p15:clr>
        </p15:guide>
        <p15:guide id="14" orient="horz" pos="1616">
          <p15:clr>
            <a:srgbClr val="FBAE40"/>
          </p15:clr>
        </p15:guide>
        <p15:guide id="15" orient="horz" pos="1344">
          <p15:clr>
            <a:srgbClr val="FBAE40"/>
          </p15:clr>
        </p15:guide>
        <p15:guide id="18" orient="horz" pos="3770">
          <p15:clr>
            <a:srgbClr val="FBAE40"/>
          </p15:clr>
        </p15:guide>
        <p15:guide id="19" orient="horz" pos="3974">
          <p15:clr>
            <a:srgbClr val="FBAE40"/>
          </p15:clr>
        </p15:guide>
        <p15:guide id="20" orient="horz" pos="3226">
          <p15:clr>
            <a:srgbClr val="FBAE40"/>
          </p15:clr>
        </p15:guide>
        <p15:guide id="21" orient="horz" pos="2704">
          <p15:clr>
            <a:srgbClr val="FBAE40"/>
          </p15:clr>
        </p15:guide>
        <p15:guide id="22" pos="7129">
          <p15:clr>
            <a:srgbClr val="FBAE40"/>
          </p15:clr>
        </p15:guide>
        <p15:guide id="23" pos="73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tall - mø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7B0BC5-3EB0-A63F-8929-7B883ACD9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1" y="2655372"/>
            <a:ext cx="9144000" cy="2465903"/>
          </a:xfrm>
          <a:prstGeom prst="rect">
            <a:avLst/>
          </a:prstGeom>
        </p:spPr>
        <p:txBody>
          <a:bodyPr tIns="0" rIns="0" bIns="0" anchor="b">
            <a:normAutofit/>
          </a:bodyPr>
          <a:lstStyle>
            <a:lvl1pPr>
              <a:defRPr sz="22000">
                <a:solidFill>
                  <a:schemeClr val="accent2"/>
                </a:solidFill>
              </a:defRPr>
            </a:lvl1pPr>
          </a:lstStyle>
          <a:p>
            <a:r>
              <a:rPr lang="nb-NO"/>
              <a:t>66 mill.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245F312-32BA-54BC-B0BA-AAEF9A8AA9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3117" y="1700213"/>
            <a:ext cx="9144000" cy="725488"/>
          </a:xfrm>
        </p:spPr>
        <p:txBody>
          <a:bodyPr tIns="0" rIns="0" bIns="0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Overskrift / infolinje inn her</a:t>
            </a:r>
          </a:p>
        </p:txBody>
      </p:sp>
      <p:sp>
        <p:nvSpPr>
          <p:cNvPr id="15" name="Plassholder for tekst 11">
            <a:extLst>
              <a:ext uri="{FF2B5EF4-FFF2-40B4-BE49-F238E27FC236}">
                <a16:creationId xmlns:a16="http://schemas.microsoft.com/office/drawing/2014/main" id="{61BDDC6F-6BCB-BE32-A9D2-DECD4DC054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48BFB4-4295-AE55-94DD-22892782C66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A933753-8DE5-73C0-5139-81245DAC117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0CE6A5B-15F8-3B44-1B29-B82A62109C0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AEA29435-A438-89BF-7FF3-91CBC08D2B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336861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tall - ly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7B0BC5-3EB0-A63F-8929-7B883ACD9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1" y="2655372"/>
            <a:ext cx="9144000" cy="2465903"/>
          </a:xfrm>
          <a:prstGeom prst="rect">
            <a:avLst/>
          </a:prstGeom>
        </p:spPr>
        <p:txBody>
          <a:bodyPr tIns="0" rIns="0" bIns="0" anchor="b">
            <a:normAutofit/>
          </a:bodyPr>
          <a:lstStyle>
            <a:lvl1pPr>
              <a:defRPr sz="22000">
                <a:solidFill>
                  <a:schemeClr val="accent2"/>
                </a:solidFill>
              </a:defRPr>
            </a:lvl1pPr>
          </a:lstStyle>
          <a:p>
            <a:r>
              <a:rPr lang="nb-NO"/>
              <a:t>66 mill.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245F312-32BA-54BC-B0BA-AAEF9A8AA9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3117" y="1700213"/>
            <a:ext cx="9144000" cy="725488"/>
          </a:xfrm>
        </p:spPr>
        <p:txBody>
          <a:bodyPr tIns="0" rIns="0" bIns="0"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Overskrift / infolinje inn her</a:t>
            </a:r>
          </a:p>
        </p:txBody>
      </p:sp>
      <p:sp>
        <p:nvSpPr>
          <p:cNvPr id="20" name="Plassholder for tekst 11">
            <a:extLst>
              <a:ext uri="{FF2B5EF4-FFF2-40B4-BE49-F238E27FC236}">
                <a16:creationId xmlns:a16="http://schemas.microsoft.com/office/drawing/2014/main" id="{54EB2878-1839-A67B-EA60-14979CDED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7C1CD6C-19CC-352B-4E16-D80E6C1A8A5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16BA2E6-4E91-6050-4325-30E157D8A0B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295772B-3C97-64C6-1DF7-B2F9E200AFC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07F4E868-7B8F-A0AE-B8E1-D598E41340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022608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sita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C77D02A-4FAA-F79A-49F8-867583E503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700213"/>
            <a:ext cx="9144000" cy="3421062"/>
          </a:xfrm>
        </p:spPr>
        <p:txBody>
          <a:bodyPr lIns="0" tIns="0" rIns="180000" bIns="0" anchor="ctr">
            <a:norm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På denne siden er det plass til et lengre sitat eller uthevet og viktig setning som går over flere linjer. </a:t>
            </a:r>
          </a:p>
        </p:txBody>
      </p:sp>
      <p:sp>
        <p:nvSpPr>
          <p:cNvPr id="7" name="Plassholder for tekst 11">
            <a:extLst>
              <a:ext uri="{FF2B5EF4-FFF2-40B4-BE49-F238E27FC236}">
                <a16:creationId xmlns:a16="http://schemas.microsoft.com/office/drawing/2014/main" id="{760C3A98-5926-EDC4-578F-019F4E2695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96E5D94-1F1D-5771-207E-BB23A4362C1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B90B3E7-4DB6-1253-FE62-0CA64369A54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184D8648-4D62-DFFC-2C8B-A617BD195B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5DB24AAE-A504-491E-EEE1-94C25700C0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978008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på bilde - Troms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C77D02A-4FAA-F79A-49F8-867583E503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700213"/>
            <a:ext cx="9144000" cy="34210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20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Stort sitat på flere linjer </a:t>
            </a:r>
          </a:p>
          <a:p>
            <a:pPr lvl="0"/>
            <a:r>
              <a:rPr lang="nb-NO"/>
              <a:t>får plass her!</a:t>
            </a:r>
          </a:p>
        </p:txBody>
      </p:sp>
      <p:sp>
        <p:nvSpPr>
          <p:cNvPr id="3" name="Plassholder for tekst 11">
            <a:extLst>
              <a:ext uri="{FF2B5EF4-FFF2-40B4-BE49-F238E27FC236}">
                <a16:creationId xmlns:a16="http://schemas.microsoft.com/office/drawing/2014/main" id="{11188F35-5983-1FDC-5079-771FB2D36A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1425" y="6228064"/>
            <a:ext cx="203200" cy="2921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182E66A-1A2D-63ED-A8CD-D5382A28191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A350CA6-EE16-1AFF-3899-959BA78E303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C3C141F-5768-79F7-793A-531F58DC568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F76DF65C-F687-41C7-3CEA-08FF391470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3300034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12">
            <a:extLst>
              <a:ext uri="{FF2B5EF4-FFF2-40B4-BE49-F238E27FC236}">
                <a16:creationId xmlns:a16="http://schemas.microsoft.com/office/drawing/2014/main" id="{1D25EDC0-1F14-1997-D2F0-32F1DE3D93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927" y="0"/>
            <a:ext cx="6096001" cy="6872287"/>
          </a:xfrm>
          <a:solidFill>
            <a:schemeClr val="tx1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246ECA7-76A0-8EE9-13EF-802C61449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102" y="557513"/>
            <a:ext cx="5279724" cy="1325563"/>
          </a:xfrm>
        </p:spPr>
        <p:txBody>
          <a:bodyPr rIns="360000"/>
          <a:lstStyle/>
          <a:p>
            <a:r>
              <a:rPr lang="nb-NO"/>
              <a:t>Overskrift</a:t>
            </a:r>
          </a:p>
        </p:txBody>
      </p:sp>
      <p:sp>
        <p:nvSpPr>
          <p:cNvPr id="11" name="Plassholder for tekst 11">
            <a:extLst>
              <a:ext uri="{FF2B5EF4-FFF2-40B4-BE49-F238E27FC236}">
                <a16:creationId xmlns:a16="http://schemas.microsoft.com/office/drawing/2014/main" id="{FCB2CFE5-BCC6-0E78-7B97-5A1C356F48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931A42-864E-9FF1-8571-B8867553F08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BB023450-D453-94BA-B07D-CC9F784F3A7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86C671A-B931-AB8D-3828-71F0A1D0758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128F805B-C0A3-12EC-2317-02F44813E6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  <p:sp>
        <p:nvSpPr>
          <p:cNvPr id="3" name="Plassholder for innhold 7">
            <a:extLst>
              <a:ext uri="{FF2B5EF4-FFF2-40B4-BE49-F238E27FC236}">
                <a16:creationId xmlns:a16="http://schemas.microsoft.com/office/drawing/2014/main" id="{6F2D6F09-CD99-A5FE-6431-ABB51B3ACB1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58801" y="2127250"/>
            <a:ext cx="5280024" cy="38576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11764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1 - lys 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C097FD3-60D8-3F31-D23C-46AD39C85A22}"/>
              </a:ext>
            </a:extLst>
          </p:cNvPr>
          <p:cNvSpPr/>
          <p:nvPr userDrawn="1"/>
        </p:nvSpPr>
        <p:spPr>
          <a:xfrm>
            <a:off x="-24717" y="3429000"/>
            <a:ext cx="12268417" cy="34413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Undertittel 2">
            <a:extLst>
              <a:ext uri="{FF2B5EF4-FFF2-40B4-BE49-F238E27FC236}">
                <a16:creationId xmlns:a16="http://schemas.microsoft.com/office/drawing/2014/main" id="{C67AE679-56BF-0A3F-DDE3-98C893538B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4717" y="3441354"/>
            <a:ext cx="12243702" cy="3428998"/>
          </a:xfrm>
          <a:noFill/>
        </p:spPr>
        <p:txBody>
          <a:bodyPr lIns="576000" tIns="180000" rIns="576000" bIns="180000" anchor="ctr"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Tekst eller punkter inn 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Tekst eller punkter inn her, kan være lengre punker som går over hele siden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Tekst eller punkter inn her, kan være lengre punker </a:t>
            </a:r>
          </a:p>
          <a:p>
            <a:endParaRPr lang="nb-NO"/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D3613D51-5FDC-D81C-709B-A89EF0355B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0175" y="13815"/>
            <a:ext cx="5254837" cy="3421361"/>
          </a:xfrm>
          <a:prstGeom prst="rect">
            <a:avLst/>
          </a:prstGeom>
        </p:spPr>
        <p:txBody>
          <a:bodyPr lIns="0" tIns="360000" rIns="360000" bIns="360000" anchor="ctr">
            <a:normAutofit/>
          </a:bodyPr>
          <a:lstStyle>
            <a:lvl1pPr algn="l">
              <a:defRPr sz="4200"/>
            </a:lvl1pPr>
          </a:lstStyle>
          <a:p>
            <a:r>
              <a:rPr lang="nb-NO"/>
              <a:t>Her kommer en lengre heading inn</a:t>
            </a:r>
          </a:p>
        </p:txBody>
      </p:sp>
      <p:sp>
        <p:nvSpPr>
          <p:cNvPr id="6" name="Plassholder for tekst 11">
            <a:extLst>
              <a:ext uri="{FF2B5EF4-FFF2-40B4-BE49-F238E27FC236}">
                <a16:creationId xmlns:a16="http://schemas.microsoft.com/office/drawing/2014/main" id="{E6E009CC-F844-4DFD-1834-0CD1E124E5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Plassholder for bilde 12">
            <a:extLst>
              <a:ext uri="{FF2B5EF4-FFF2-40B4-BE49-F238E27FC236}">
                <a16:creationId xmlns:a16="http://schemas.microsoft.com/office/drawing/2014/main" id="{0D6180A1-5078-F88C-BC16-B1C8610DDC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122985" cy="3428998"/>
          </a:xfrm>
          <a:solidFill>
            <a:schemeClr val="tx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nb-NO"/>
              <a:t>Bilde inn her – klikk på bildeikonet for å velge bilde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0B43C07F-65C0-E962-8C22-41C6B9D6B56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74059402-CD6A-865F-308B-6106236D824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EEB35A94-53F9-490A-AB5D-716A34AA9AB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4C5180D3-44B3-A806-1959-89E3E51E27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120881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7">
          <p15:clr>
            <a:srgbClr val="FBAE40"/>
          </p15:clr>
        </p15:guide>
        <p15:guide id="3" pos="6720">
          <p15:clr>
            <a:srgbClr val="FBAE40"/>
          </p15:clr>
        </p15:guide>
        <p15:guide id="7" pos="1912">
          <p15:clr>
            <a:srgbClr val="FBAE40"/>
          </p15:clr>
        </p15:guide>
        <p15:guide id="10" pos="3840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pos="5745">
          <p15:clr>
            <a:srgbClr val="FBAE40"/>
          </p15:clr>
        </p15:guide>
        <p15:guide id="13" pos="4793">
          <p15:clr>
            <a:srgbClr val="FBAE40"/>
          </p15:clr>
        </p15:guide>
        <p15:guide id="14" orient="horz" pos="1616">
          <p15:clr>
            <a:srgbClr val="FBAE40"/>
          </p15:clr>
        </p15:guide>
        <p15:guide id="15" orient="horz" pos="1344">
          <p15:clr>
            <a:srgbClr val="FBAE40"/>
          </p15:clr>
        </p15:guide>
        <p15:guide id="18" orient="horz" pos="3770">
          <p15:clr>
            <a:srgbClr val="FBAE40"/>
          </p15:clr>
        </p15:guide>
        <p15:guide id="19" orient="horz" pos="3974">
          <p15:clr>
            <a:srgbClr val="FBAE40"/>
          </p15:clr>
        </p15:guide>
        <p15:guide id="20" orient="horz" pos="3226">
          <p15:clr>
            <a:srgbClr val="FBAE40"/>
          </p15:clr>
        </p15:guide>
        <p15:guide id="21" orient="horz" pos="2704">
          <p15:clr>
            <a:srgbClr val="FBAE40"/>
          </p15:clr>
        </p15:guide>
        <p15:guide id="22" pos="7129">
          <p15:clr>
            <a:srgbClr val="FBAE40"/>
          </p15:clr>
        </p15:guide>
        <p15:guide id="23" pos="731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C097FD3-60D8-3F31-D23C-46AD39C85A22}"/>
              </a:ext>
            </a:extLst>
          </p:cNvPr>
          <p:cNvSpPr/>
          <p:nvPr userDrawn="1"/>
        </p:nvSpPr>
        <p:spPr>
          <a:xfrm>
            <a:off x="-24717" y="3428999"/>
            <a:ext cx="12268417" cy="34413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lassholder for bilde 12">
            <a:extLst>
              <a:ext uri="{FF2B5EF4-FFF2-40B4-BE49-F238E27FC236}">
                <a16:creationId xmlns:a16="http://schemas.microsoft.com/office/drawing/2014/main" id="{C654E859-F8B2-F9C2-A395-689DC5B3E0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122985" cy="3428998"/>
          </a:xfrm>
          <a:solidFill>
            <a:schemeClr val="tx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nb-NO"/>
              <a:t>Bilde inn her – klikk på bildeikonet for å velge bilde</a:t>
            </a:r>
          </a:p>
        </p:txBody>
      </p:sp>
      <p:sp>
        <p:nvSpPr>
          <p:cNvPr id="20" name="Undertittel 2">
            <a:extLst>
              <a:ext uri="{FF2B5EF4-FFF2-40B4-BE49-F238E27FC236}">
                <a16:creationId xmlns:a16="http://schemas.microsoft.com/office/drawing/2014/main" id="{C67AE679-56BF-0A3F-DDE3-98C893538B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4717" y="3441354"/>
            <a:ext cx="12243702" cy="3428998"/>
          </a:xfrm>
          <a:noFill/>
        </p:spPr>
        <p:txBody>
          <a:bodyPr lIns="576000" tIns="180000" rIns="576000" bIns="180000" anchor="ctr"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Tekst eller punkter inn 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Tekst eller punkter inn her, kan være lengre punker som går over hele siden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Tekst eller punkter inn her, kan være lengre punker </a:t>
            </a:r>
          </a:p>
          <a:p>
            <a:endParaRPr lang="nb-NO"/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D3613D51-5FDC-D81C-709B-A89EF0355B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0175" y="13815"/>
            <a:ext cx="5254837" cy="3421361"/>
          </a:xfrm>
          <a:prstGeom prst="rect">
            <a:avLst/>
          </a:prstGeom>
        </p:spPr>
        <p:txBody>
          <a:bodyPr lIns="0" tIns="360000" rIns="360000" bIns="360000" anchor="ctr">
            <a:normAutofit/>
          </a:bodyPr>
          <a:lstStyle>
            <a:lvl1pPr algn="l">
              <a:defRPr sz="4200"/>
            </a:lvl1pPr>
          </a:lstStyle>
          <a:p>
            <a:r>
              <a:rPr lang="nb-NO"/>
              <a:t>Her kommer en lengre heading inn</a:t>
            </a:r>
          </a:p>
        </p:txBody>
      </p:sp>
      <p:sp>
        <p:nvSpPr>
          <p:cNvPr id="6" name="Plassholder for tekst 11">
            <a:extLst>
              <a:ext uri="{FF2B5EF4-FFF2-40B4-BE49-F238E27FC236}">
                <a16:creationId xmlns:a16="http://schemas.microsoft.com/office/drawing/2014/main" id="{E6E009CC-F844-4DFD-1834-0CD1E124E5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34CA668-808A-2351-C34C-235D041F0C0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9DE7213-7970-5E6C-4B99-67FDEC16CDC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12736FFA-5115-FDE4-B7EF-4E11E4B7E0B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lassholder for tekst 3">
            <a:extLst>
              <a:ext uri="{FF2B5EF4-FFF2-40B4-BE49-F238E27FC236}">
                <a16:creationId xmlns:a16="http://schemas.microsoft.com/office/drawing/2014/main" id="{8ADE2587-7D71-10B3-90DE-21DFF44B02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272304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7">
          <p15:clr>
            <a:srgbClr val="FBAE40"/>
          </p15:clr>
        </p15:guide>
        <p15:guide id="3" pos="6720">
          <p15:clr>
            <a:srgbClr val="FBAE40"/>
          </p15:clr>
        </p15:guide>
        <p15:guide id="7" pos="1912">
          <p15:clr>
            <a:srgbClr val="FBAE40"/>
          </p15:clr>
        </p15:guide>
        <p15:guide id="10" pos="3840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pos="5745">
          <p15:clr>
            <a:srgbClr val="FBAE40"/>
          </p15:clr>
        </p15:guide>
        <p15:guide id="13" pos="4793">
          <p15:clr>
            <a:srgbClr val="FBAE40"/>
          </p15:clr>
        </p15:guide>
        <p15:guide id="14" orient="horz" pos="1616">
          <p15:clr>
            <a:srgbClr val="FBAE40"/>
          </p15:clr>
        </p15:guide>
        <p15:guide id="15" orient="horz" pos="1344">
          <p15:clr>
            <a:srgbClr val="FBAE40"/>
          </p15:clr>
        </p15:guide>
        <p15:guide id="18" orient="horz" pos="3770">
          <p15:clr>
            <a:srgbClr val="FBAE40"/>
          </p15:clr>
        </p15:guide>
        <p15:guide id="19" orient="horz" pos="3974">
          <p15:clr>
            <a:srgbClr val="FBAE40"/>
          </p15:clr>
        </p15:guide>
        <p15:guide id="20" orient="horz" pos="3226">
          <p15:clr>
            <a:srgbClr val="FBAE40"/>
          </p15:clr>
        </p15:guide>
        <p15:guide id="21" orient="horz" pos="2704">
          <p15:clr>
            <a:srgbClr val="FBAE40"/>
          </p15:clr>
        </p15:guide>
        <p15:guide id="22" pos="7129">
          <p15:clr>
            <a:srgbClr val="FBAE40"/>
          </p15:clr>
        </p15:guide>
        <p15:guide id="23" pos="73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lys blå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306616-D7FB-BF07-64FB-356A83F38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101" y="2565401"/>
            <a:ext cx="7049787" cy="2555874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nb-NO"/>
              <a:t>Tittel på presentasjonen </a:t>
            </a:r>
            <a:br>
              <a:rPr lang="nb-NO"/>
            </a:br>
            <a:r>
              <a:rPr lang="nb-NO"/>
              <a:t>står her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07F4D7E-F7CA-1BF7-7DF0-1F57FCD632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5664008"/>
            <a:ext cx="7050088" cy="32086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Infolinje til navn eller tilleggsinfo</a:t>
            </a:r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53A044CB-685D-72CD-C751-2EFBFE885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4" y="552259"/>
            <a:ext cx="1276208" cy="47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08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2 - lys 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C097FD3-60D8-3F31-D23C-46AD39C85A22}"/>
              </a:ext>
            </a:extLst>
          </p:cNvPr>
          <p:cNvSpPr/>
          <p:nvPr userDrawn="1"/>
        </p:nvSpPr>
        <p:spPr>
          <a:xfrm>
            <a:off x="-24717" y="1"/>
            <a:ext cx="6120717" cy="344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lassholder for bilde 12">
            <a:extLst>
              <a:ext uri="{FF2B5EF4-FFF2-40B4-BE49-F238E27FC236}">
                <a16:creationId xmlns:a16="http://schemas.microsoft.com/office/drawing/2014/main" id="{C654E859-F8B2-F9C2-A395-689DC5B3E0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120717" cy="6870352"/>
          </a:xfrm>
          <a:solidFill>
            <a:schemeClr val="tx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nb-NO"/>
              <a:t>Bilde inn her – klikk på bildeikonet for å velge bilde</a:t>
            </a:r>
          </a:p>
        </p:txBody>
      </p:sp>
      <p:sp>
        <p:nvSpPr>
          <p:cNvPr id="20" name="Undertittel 2">
            <a:extLst>
              <a:ext uri="{FF2B5EF4-FFF2-40B4-BE49-F238E27FC236}">
                <a16:creationId xmlns:a16="http://schemas.microsoft.com/office/drawing/2014/main" id="{C67AE679-56BF-0A3F-DDE3-98C893538B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4717" y="3441354"/>
            <a:ext cx="6120717" cy="3428998"/>
          </a:xfrm>
          <a:noFill/>
        </p:spPr>
        <p:txBody>
          <a:bodyPr lIns="576000" tIns="180000" rIns="576000" bIns="180000" anchor="ctr"/>
          <a:lstStyle>
            <a:lvl1pPr marL="0" indent="0" algn="l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Tekst eller punkter inn 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Tekst eller punkter inn 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Tekst eller punkter inn 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Tekst eller punkter inn 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/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D3613D51-5FDC-D81C-709B-A89EF0355B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0175" y="13815"/>
            <a:ext cx="5254837" cy="3421361"/>
          </a:xfrm>
          <a:prstGeom prst="rect">
            <a:avLst/>
          </a:prstGeom>
        </p:spPr>
        <p:txBody>
          <a:bodyPr lIns="0" tIns="360000" rIns="360000" bIns="360000" anchor="ctr">
            <a:normAutofit/>
          </a:bodyPr>
          <a:lstStyle>
            <a:lvl1pPr algn="l">
              <a:defRPr sz="4200"/>
            </a:lvl1pPr>
          </a:lstStyle>
          <a:p>
            <a:r>
              <a:rPr lang="nb-NO"/>
              <a:t>Her kommer en lengre heading inn</a:t>
            </a:r>
          </a:p>
        </p:txBody>
      </p:sp>
      <p:sp>
        <p:nvSpPr>
          <p:cNvPr id="2" name="Plassholder for tekst 11">
            <a:extLst>
              <a:ext uri="{FF2B5EF4-FFF2-40B4-BE49-F238E27FC236}">
                <a16:creationId xmlns:a16="http://schemas.microsoft.com/office/drawing/2014/main" id="{BAAC9BC9-B09A-0625-43A4-82717E40D6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BC5631DE-4363-B40C-D1D7-DEE99011B84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5EA98F0-C69E-1005-72DE-9D320DB8F4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86AF7B5E-6EE6-26C9-6BA0-0E25A2701E2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lassholder for tekst 3">
            <a:extLst>
              <a:ext uri="{FF2B5EF4-FFF2-40B4-BE49-F238E27FC236}">
                <a16:creationId xmlns:a16="http://schemas.microsoft.com/office/drawing/2014/main" id="{87A93E95-37C4-2CA6-28EA-87DC535B8A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2788092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7">
          <p15:clr>
            <a:srgbClr val="FBAE40"/>
          </p15:clr>
        </p15:guide>
        <p15:guide id="3" pos="6720">
          <p15:clr>
            <a:srgbClr val="FBAE40"/>
          </p15:clr>
        </p15:guide>
        <p15:guide id="7" pos="1912">
          <p15:clr>
            <a:srgbClr val="FBAE40"/>
          </p15:clr>
        </p15:guide>
        <p15:guide id="10" pos="3840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pos="5745">
          <p15:clr>
            <a:srgbClr val="FBAE40"/>
          </p15:clr>
        </p15:guide>
        <p15:guide id="13" pos="4793">
          <p15:clr>
            <a:srgbClr val="FBAE40"/>
          </p15:clr>
        </p15:guide>
        <p15:guide id="14" orient="horz" pos="1616">
          <p15:clr>
            <a:srgbClr val="FBAE40"/>
          </p15:clr>
        </p15:guide>
        <p15:guide id="15" orient="horz" pos="1344">
          <p15:clr>
            <a:srgbClr val="FBAE40"/>
          </p15:clr>
        </p15:guide>
        <p15:guide id="18" orient="horz" pos="3770">
          <p15:clr>
            <a:srgbClr val="FBAE40"/>
          </p15:clr>
        </p15:guide>
        <p15:guide id="19" orient="horz" pos="3974">
          <p15:clr>
            <a:srgbClr val="FBAE40"/>
          </p15:clr>
        </p15:guide>
        <p15:guide id="20" orient="horz" pos="3226">
          <p15:clr>
            <a:srgbClr val="FBAE40"/>
          </p15:clr>
        </p15:guide>
        <p15:guide id="21" orient="horz" pos="2704">
          <p15:clr>
            <a:srgbClr val="FBAE40"/>
          </p15:clr>
        </p15:guide>
        <p15:guide id="22" pos="7129">
          <p15:clr>
            <a:srgbClr val="FBAE40"/>
          </p15:clr>
        </p15:guide>
        <p15:guide id="23" pos="731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C097FD3-60D8-3F31-D23C-46AD39C85A22}"/>
              </a:ext>
            </a:extLst>
          </p:cNvPr>
          <p:cNvSpPr/>
          <p:nvPr userDrawn="1"/>
        </p:nvSpPr>
        <p:spPr>
          <a:xfrm>
            <a:off x="-24717" y="1"/>
            <a:ext cx="6120717" cy="344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lassholder for bilde 12">
            <a:extLst>
              <a:ext uri="{FF2B5EF4-FFF2-40B4-BE49-F238E27FC236}">
                <a16:creationId xmlns:a16="http://schemas.microsoft.com/office/drawing/2014/main" id="{C654E859-F8B2-F9C2-A395-689DC5B3E0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122985" cy="6870352"/>
          </a:xfrm>
          <a:solidFill>
            <a:schemeClr val="tx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nb-NO"/>
              <a:t>Bilde inn her – klikk på bildeikonet for å velge bilde</a:t>
            </a:r>
          </a:p>
        </p:txBody>
      </p:sp>
      <p:sp>
        <p:nvSpPr>
          <p:cNvPr id="20" name="Undertittel 2">
            <a:extLst>
              <a:ext uri="{FF2B5EF4-FFF2-40B4-BE49-F238E27FC236}">
                <a16:creationId xmlns:a16="http://schemas.microsoft.com/office/drawing/2014/main" id="{C67AE679-56BF-0A3F-DDE3-98C893538B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4717" y="3441354"/>
            <a:ext cx="6120717" cy="3428998"/>
          </a:xfrm>
          <a:noFill/>
        </p:spPr>
        <p:txBody>
          <a:bodyPr lIns="576000" tIns="180000" rIns="576000" bIns="180000" anchor="ctr"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Tekst eller punkter inn 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Tekst eller punkter inn 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Tekst eller punkter inn 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Tekst eller punkter inn 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/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D3613D51-5FDC-D81C-709B-A89EF0355B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0175" y="13815"/>
            <a:ext cx="5254837" cy="3421361"/>
          </a:xfrm>
          <a:prstGeom prst="rect">
            <a:avLst/>
          </a:prstGeom>
        </p:spPr>
        <p:txBody>
          <a:bodyPr lIns="0" tIns="360000" rIns="360000" bIns="360000" anchor="ctr">
            <a:normAutofit/>
          </a:bodyPr>
          <a:lstStyle>
            <a:lvl1pPr algn="l">
              <a:defRPr sz="4200"/>
            </a:lvl1pPr>
          </a:lstStyle>
          <a:p>
            <a:r>
              <a:rPr lang="nb-NO"/>
              <a:t>Her kommer en lengre heading inn</a:t>
            </a:r>
          </a:p>
        </p:txBody>
      </p:sp>
      <p:sp>
        <p:nvSpPr>
          <p:cNvPr id="2" name="Plassholder for tekst 11">
            <a:extLst>
              <a:ext uri="{FF2B5EF4-FFF2-40B4-BE49-F238E27FC236}">
                <a16:creationId xmlns:a16="http://schemas.microsoft.com/office/drawing/2014/main" id="{CBFDB324-CE54-D381-1F66-528D76BD4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EBFDF95F-F534-24C3-04ED-B1BA6FB74AE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5D1A8EE1-5987-924E-1034-FCC80EA4E2E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2B2273B6-64C2-E135-A826-8AEF98F2DF7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1E715D75-C623-97AD-200A-3AB4919B95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442828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7">
          <p15:clr>
            <a:srgbClr val="FBAE40"/>
          </p15:clr>
        </p15:guide>
        <p15:guide id="3" pos="6720">
          <p15:clr>
            <a:srgbClr val="FBAE40"/>
          </p15:clr>
        </p15:guide>
        <p15:guide id="7" pos="1912">
          <p15:clr>
            <a:srgbClr val="FBAE40"/>
          </p15:clr>
        </p15:guide>
        <p15:guide id="10" pos="3840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pos="5745">
          <p15:clr>
            <a:srgbClr val="FBAE40"/>
          </p15:clr>
        </p15:guide>
        <p15:guide id="13" pos="4793">
          <p15:clr>
            <a:srgbClr val="FBAE40"/>
          </p15:clr>
        </p15:guide>
        <p15:guide id="14" orient="horz" pos="1616">
          <p15:clr>
            <a:srgbClr val="FBAE40"/>
          </p15:clr>
        </p15:guide>
        <p15:guide id="15" orient="horz" pos="1344">
          <p15:clr>
            <a:srgbClr val="FBAE40"/>
          </p15:clr>
        </p15:guide>
        <p15:guide id="18" orient="horz" pos="3770">
          <p15:clr>
            <a:srgbClr val="FBAE40"/>
          </p15:clr>
        </p15:guide>
        <p15:guide id="19" orient="horz" pos="3974">
          <p15:clr>
            <a:srgbClr val="FBAE40"/>
          </p15:clr>
        </p15:guide>
        <p15:guide id="20" orient="horz" pos="3226">
          <p15:clr>
            <a:srgbClr val="FBAE40"/>
          </p15:clr>
        </p15:guide>
        <p15:guide id="21" orient="horz" pos="2704">
          <p15:clr>
            <a:srgbClr val="FBAE40"/>
          </p15:clr>
        </p15:guide>
        <p15:guide id="22" pos="7129">
          <p15:clr>
            <a:srgbClr val="FBAE40"/>
          </p15:clr>
        </p15:guide>
        <p15:guide id="23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0FA727-5374-9BFE-F9FB-7408D71B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4DCAA6F3-D632-DC24-9DE3-67FFBC9A4F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0" y="2133600"/>
            <a:ext cx="11045825" cy="38798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11">
            <a:extLst>
              <a:ext uri="{FF2B5EF4-FFF2-40B4-BE49-F238E27FC236}">
                <a16:creationId xmlns:a16="http://schemas.microsoft.com/office/drawing/2014/main" id="{D24D2C01-6F99-EA10-78E7-6DDB0911D8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A1222F-5B9A-B141-6C7A-1FB4D03C3CF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665A248A-44A3-C910-43BC-E21F6763908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B73341DE-5177-F593-F7F0-F0D875CCCBE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64AA49F5-9417-A16F-981C-D7B740E9E2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4234294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0FA727-5374-9BFE-F9FB-7408D71B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4DCAA6F3-D632-DC24-9DE3-67FFBC9A4F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1" y="2127250"/>
            <a:ext cx="5280024" cy="38576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11">
            <a:extLst>
              <a:ext uri="{FF2B5EF4-FFF2-40B4-BE49-F238E27FC236}">
                <a16:creationId xmlns:a16="http://schemas.microsoft.com/office/drawing/2014/main" id="{D24D2C01-6F99-EA10-78E7-6DDB0911D8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7">
            <a:extLst>
              <a:ext uri="{FF2B5EF4-FFF2-40B4-BE49-F238E27FC236}">
                <a16:creationId xmlns:a16="http://schemas.microsoft.com/office/drawing/2014/main" id="{99D58DFE-88E7-12D0-D237-C089123224C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0951" y="2127250"/>
            <a:ext cx="5280024" cy="38576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F30BE90-6843-FC4A-93A4-313E52B4AF8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8CCCE4FE-11AC-D770-3144-B255620FA7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800EE00E-2FCC-E7C8-D7F8-16B19104525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A1B3DD07-19F5-FC17-98BA-D87B498F2C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140766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0FA727-5374-9BFE-F9FB-7408D71B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4DCAA6F3-D632-DC24-9DE3-67FFBC9A4F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1" y="2133600"/>
            <a:ext cx="3422650" cy="3851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11">
            <a:extLst>
              <a:ext uri="{FF2B5EF4-FFF2-40B4-BE49-F238E27FC236}">
                <a16:creationId xmlns:a16="http://schemas.microsoft.com/office/drawing/2014/main" id="{D24D2C01-6F99-EA10-78E7-6DDB0911D8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7">
            <a:extLst>
              <a:ext uri="{FF2B5EF4-FFF2-40B4-BE49-F238E27FC236}">
                <a16:creationId xmlns:a16="http://schemas.microsoft.com/office/drawing/2014/main" id="{4B83614C-E3B9-D36A-200A-4246B400A1F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84675" y="2133600"/>
            <a:ext cx="3422650" cy="3851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innhold 7">
            <a:extLst>
              <a:ext uri="{FF2B5EF4-FFF2-40B4-BE49-F238E27FC236}">
                <a16:creationId xmlns:a16="http://schemas.microsoft.com/office/drawing/2014/main" id="{EC593906-07AA-6474-73D9-D16FC07A4D0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88326" y="2133600"/>
            <a:ext cx="3422650" cy="3851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1ADC9B3E-1808-66D7-FBA4-F2B31F57AB2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4260F6DB-7BF5-CE05-5E7A-A7072E98BF5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D9C80987-A7D8-BE9C-3EB7-BB507C3928D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0E5D25D7-2BE8-9412-923F-15128979C5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3180749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11">
            <a:extLst>
              <a:ext uri="{FF2B5EF4-FFF2-40B4-BE49-F238E27FC236}">
                <a16:creationId xmlns:a16="http://schemas.microsoft.com/office/drawing/2014/main" id="{63AEA841-4191-72DD-F162-70D330400F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11C9B55-FAE9-6113-3C28-DCED2A39128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0BBCA49A-B908-06D9-2B52-F12AAD8D2A1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C478F528-FC3B-3D6C-57E2-88D9CCDF57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FC60874D-31FF-159E-9948-790A74FA27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453822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en spalte - lys blå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0FA727-5374-9BFE-F9FB-7408D71B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4DCAA6F3-D632-DC24-9DE3-67FFBC9A4F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0" y="2133600"/>
            <a:ext cx="11045825" cy="38798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11">
            <a:extLst>
              <a:ext uri="{FF2B5EF4-FFF2-40B4-BE49-F238E27FC236}">
                <a16:creationId xmlns:a16="http://schemas.microsoft.com/office/drawing/2014/main" id="{D24D2C01-6F99-EA10-78E7-6DDB0911D8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A182B65-8212-090D-3312-D6BA38F9B1A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2C6754FE-36EA-15DF-91AE-758C85B5171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647BD16B-D9DB-36B2-FC8F-F0FA3E1B196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1108D193-95FE-80D0-F52A-E2F6135D9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628329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to spalter - lys blå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0FA727-5374-9BFE-F9FB-7408D71B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4DCAA6F3-D632-DC24-9DE3-67FFBC9A4F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1" y="2127250"/>
            <a:ext cx="5280024" cy="38576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11">
            <a:extLst>
              <a:ext uri="{FF2B5EF4-FFF2-40B4-BE49-F238E27FC236}">
                <a16:creationId xmlns:a16="http://schemas.microsoft.com/office/drawing/2014/main" id="{D24D2C01-6F99-EA10-78E7-6DDB0911D8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7">
            <a:extLst>
              <a:ext uri="{FF2B5EF4-FFF2-40B4-BE49-F238E27FC236}">
                <a16:creationId xmlns:a16="http://schemas.microsoft.com/office/drawing/2014/main" id="{99D58DFE-88E7-12D0-D237-C089123224C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0951" y="2127250"/>
            <a:ext cx="5280024" cy="38576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6F925FC-FA3A-F4FF-AF28-94D686F17D0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1A45AC58-A689-4512-05D7-4E2B2983344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6C5DBAB1-D6EB-AE5A-54AA-4FCA6CEAA58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EBB3691A-7A82-16C6-BE13-73E357F2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4291937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tre spalter - lys blå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0FA727-5374-9BFE-F9FB-7408D71B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4DCAA6F3-D632-DC24-9DE3-67FFBC9A4F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1" y="2133600"/>
            <a:ext cx="3422650" cy="3851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11">
            <a:extLst>
              <a:ext uri="{FF2B5EF4-FFF2-40B4-BE49-F238E27FC236}">
                <a16:creationId xmlns:a16="http://schemas.microsoft.com/office/drawing/2014/main" id="{D24D2C01-6F99-EA10-78E7-6DDB0911D8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7">
            <a:extLst>
              <a:ext uri="{FF2B5EF4-FFF2-40B4-BE49-F238E27FC236}">
                <a16:creationId xmlns:a16="http://schemas.microsoft.com/office/drawing/2014/main" id="{4B83614C-E3B9-D36A-200A-4246B400A1F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84675" y="2133600"/>
            <a:ext cx="3422650" cy="3851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innhold 7">
            <a:extLst>
              <a:ext uri="{FF2B5EF4-FFF2-40B4-BE49-F238E27FC236}">
                <a16:creationId xmlns:a16="http://schemas.microsoft.com/office/drawing/2014/main" id="{EC593906-07AA-6474-73D9-D16FC07A4D0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88326" y="2133600"/>
            <a:ext cx="3422650" cy="3851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0C387251-93C7-0F46-E7C4-8101441077B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76756F5B-6E08-F185-A697-846F9E86438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8380FBDD-A77E-399C-FE9C-4C1DDDB48AB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58A185E3-2180-7CCA-38A4-70F2AC0825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2381187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 - lys blå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11">
            <a:extLst>
              <a:ext uri="{FF2B5EF4-FFF2-40B4-BE49-F238E27FC236}">
                <a16:creationId xmlns:a16="http://schemas.microsoft.com/office/drawing/2014/main" id="{63AEA841-4191-72DD-F162-70D330400F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D1F606C-C3D0-861D-9120-6C9472BEE5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A39EDB8F-7D20-52CB-DD49-FDC44B7E9A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F997C7D2-017E-FF4C-9EC2-F1E8ED26E1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AB6CB8F3-6730-59BD-59A0-4F96C0E567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56834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mørk blå - 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07F4D7E-F7CA-1BF7-7DF0-1F57FCD632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5664008"/>
            <a:ext cx="7050088" cy="320867"/>
          </a:xfrm>
        </p:spPr>
        <p:txBody>
          <a:bodyPr>
            <a:noAutofit/>
          </a:bodyPr>
          <a:lstStyle>
            <a:lvl1pPr marL="0" indent="0">
              <a:buNone/>
              <a:defRPr sz="2200" b="0" i="0">
                <a:solidFill>
                  <a:schemeClr val="accent3"/>
                </a:solidFill>
                <a:latin typeface="Barlow" pitchFamily="2" charset="77"/>
              </a:defRPr>
            </a:lvl1pPr>
          </a:lstStyle>
          <a:p>
            <a:pPr lvl="0"/>
            <a:r>
              <a:rPr lang="nb-NO"/>
              <a:t>Infolinje til navn eller tilleggsinfo</a:t>
            </a:r>
            <a:endParaRPr lang="en-GB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80985CB0-1777-BA8B-EB48-AA69ECFE7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101" y="2565401"/>
            <a:ext cx="7049787" cy="2555874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Tittel på presentasjonen </a:t>
            </a:r>
            <a:br>
              <a:rPr lang="nb-NO"/>
            </a:br>
            <a:r>
              <a:rPr lang="nb-NO"/>
              <a:t>står her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AEC764FD-F61F-64C3-1467-65D3DD61FF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552259"/>
            <a:ext cx="1276208" cy="479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402884F0-9515-1B8B-32AE-4A47DE2BF6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825065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CB8E77E4-E074-4A6B-E003-D59E003EA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9"/>
            <a:ext cx="12218985" cy="6854181"/>
          </a:xfrm>
          <a:solidFill>
            <a:schemeClr val="accent3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 b="0"/>
            </a:lvl1pPr>
          </a:lstStyle>
          <a:p>
            <a:r>
              <a:rPr lang="nb-NO"/>
              <a:t>Bilde inn som bakgrunn:  høyreklikk – Formater figur – Fyll – Bilde – Sett inn, eller velg Bilde – Bilde fra fil, oppe i menyen. Rediger bildet for bedre lesbarhet på teksten:  Klikk på bildeformatering og velg gjennomsiktighet eller farge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EBCE2-C8F1-79F6-7193-41162998A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0" y="1700213"/>
            <a:ext cx="9144000" cy="34210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Tekst / sitat over valgfritt bilde</a:t>
            </a:r>
            <a:br>
              <a:rPr lang="nb-NO"/>
            </a:br>
            <a:r>
              <a:rPr lang="nb-NO"/>
              <a:t>Hvit tekst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8150CAE1-FFDE-0588-997E-69305DEBA3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1CBC463-E326-0E3E-7C8D-E97C8E1DF20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9CD0698-F1F3-D8E4-12D5-2352AE1CBED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77D4715-D890-F952-6627-B6DE0D4F002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490E177B-49A0-6825-8E3E-D7FBE878E0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149018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og bilde - mør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CB8E77E4-E074-4A6B-E003-D59E003EA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9"/>
            <a:ext cx="12218985" cy="6854181"/>
          </a:xfrm>
          <a:solidFill>
            <a:schemeClr val="accent3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 b="0"/>
            </a:lvl1pPr>
          </a:lstStyle>
          <a:p>
            <a:r>
              <a:rPr lang="nb-NO"/>
              <a:t>Bilde inn som bakgrunn:  høyreklikk – Formater figur – Fyll – Bilde – Sett inn, eller velg Bilde – Bilde fra fil, oppe i menyen. Rediger bildet for bedre lesbarhet på teksten:  Klikk på bildeformatering og velg gjennomsiktighet eller farge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EBCE2-C8F1-79F6-7193-41162998A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0" y="1700213"/>
            <a:ext cx="9144000" cy="3421062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Tekst / sitat over valgfritt bilde</a:t>
            </a:r>
            <a:br>
              <a:rPr lang="nb-NO"/>
            </a:br>
            <a:r>
              <a:rPr lang="nb-NO"/>
              <a:t>Blå tekst</a:t>
            </a:r>
          </a:p>
        </p:txBody>
      </p:sp>
      <p:sp>
        <p:nvSpPr>
          <p:cNvPr id="3" name="Plassholder for tekst 11">
            <a:extLst>
              <a:ext uri="{FF2B5EF4-FFF2-40B4-BE49-F238E27FC236}">
                <a16:creationId xmlns:a16="http://schemas.microsoft.com/office/drawing/2014/main" id="{C33290C4-077E-9C46-3F09-7C47D1138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C2604C7-E99B-678B-72CD-9D85A98C02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44131447-B911-9B81-3069-436AB35968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603391AC-8925-414B-AA1A-976544C37F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36B09CCD-66C5-67A8-FC60-688624707C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923740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CB8E77E4-E074-4A6B-E003-D59E003EA1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19"/>
            <a:ext cx="12218985" cy="6854181"/>
          </a:xfrm>
          <a:solidFill>
            <a:schemeClr val="accent3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 b="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8150CAE1-FFDE-0588-997E-69305DEBA3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01425" y="6228064"/>
            <a:ext cx="203200" cy="2921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E39214B-4D28-0828-B56A-8A932B68D0C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D0B7E30-79A5-1DEA-4ED9-96886B08272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802FDB8-97DB-D89E-834D-E99BED6277F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17E5B2C8-82BA-2EDA-F942-B7BAF7BE7E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221816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29E0819-44C6-BA90-4E01-5ACBC3B9C4F0}"/>
              </a:ext>
            </a:extLst>
          </p:cNvPr>
          <p:cNvSpPr txBox="1"/>
          <p:nvPr userDrawn="1"/>
        </p:nvSpPr>
        <p:spPr>
          <a:xfrm>
            <a:off x="4497388" y="5689600"/>
            <a:ext cx="311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err="1">
                <a:solidFill>
                  <a:schemeClr val="bg1"/>
                </a:solidFill>
                <a:latin typeface="Barlow" pitchFamily="2" charset="77"/>
              </a:rPr>
              <a:t>tromso.kommune.no</a:t>
            </a:r>
            <a:endParaRPr lang="nb-NO" sz="180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3" name="Plassholder for tekst 3">
            <a:extLst>
              <a:ext uri="{FF2B5EF4-FFF2-40B4-BE49-F238E27FC236}">
                <a16:creationId xmlns:a16="http://schemas.microsoft.com/office/drawing/2014/main" id="{50BE94D1-16F2-1482-66E7-DAF7317F6C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2567190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side - nordly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29E0819-44C6-BA90-4E01-5ACBC3B9C4F0}"/>
              </a:ext>
            </a:extLst>
          </p:cNvPr>
          <p:cNvSpPr txBox="1"/>
          <p:nvPr userDrawn="1"/>
        </p:nvSpPr>
        <p:spPr>
          <a:xfrm>
            <a:off x="4497388" y="5689600"/>
            <a:ext cx="311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err="1">
                <a:solidFill>
                  <a:schemeClr val="bg1"/>
                </a:solidFill>
                <a:latin typeface="Barlow" pitchFamily="2" charset="77"/>
              </a:rPr>
              <a:t>tromso.kommune.no</a:t>
            </a:r>
            <a:endParaRPr lang="nb-NO" sz="180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3" name="Plassholder for tekst 3">
            <a:extLst>
              <a:ext uri="{FF2B5EF4-FFF2-40B4-BE49-F238E27FC236}">
                <a16:creationId xmlns:a16="http://schemas.microsoft.com/office/drawing/2014/main" id="{50BE94D1-16F2-1482-66E7-DAF7317F6C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CF3AFD72-ED9A-2029-FEB0-AEAB5E8D3A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9339" y="2999733"/>
            <a:ext cx="2268503" cy="8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91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side - midnats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29E0819-44C6-BA90-4E01-5ACBC3B9C4F0}"/>
              </a:ext>
            </a:extLst>
          </p:cNvPr>
          <p:cNvSpPr txBox="1"/>
          <p:nvPr userDrawn="1"/>
        </p:nvSpPr>
        <p:spPr>
          <a:xfrm>
            <a:off x="4497388" y="5689600"/>
            <a:ext cx="311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err="1">
                <a:solidFill>
                  <a:schemeClr val="bg1"/>
                </a:solidFill>
                <a:latin typeface="Barlow" pitchFamily="2" charset="77"/>
              </a:rPr>
              <a:t>tromso.kommune.no</a:t>
            </a:r>
            <a:endParaRPr lang="nb-NO" sz="180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3" name="Plassholder for tekst 3">
            <a:extLst>
              <a:ext uri="{FF2B5EF4-FFF2-40B4-BE49-F238E27FC236}">
                <a16:creationId xmlns:a16="http://schemas.microsoft.com/office/drawing/2014/main" id="{50BE94D1-16F2-1482-66E7-DAF7317F6C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CF3AFD72-ED9A-2029-FEB0-AEAB5E8D3A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9339" y="2999733"/>
            <a:ext cx="2268503" cy="8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3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side - mørk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29E0819-44C6-BA90-4E01-5ACBC3B9C4F0}"/>
              </a:ext>
            </a:extLst>
          </p:cNvPr>
          <p:cNvSpPr txBox="1"/>
          <p:nvPr userDrawn="1"/>
        </p:nvSpPr>
        <p:spPr>
          <a:xfrm>
            <a:off x="4497388" y="5689600"/>
            <a:ext cx="311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err="1">
                <a:solidFill>
                  <a:schemeClr val="bg1"/>
                </a:solidFill>
                <a:latin typeface="Barlow" pitchFamily="2" charset="77"/>
              </a:rPr>
              <a:t>tromso.kommune.no</a:t>
            </a:r>
            <a:endParaRPr lang="nb-NO" sz="180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3" name="Plassholder for tekst 3">
            <a:extLst>
              <a:ext uri="{FF2B5EF4-FFF2-40B4-BE49-F238E27FC236}">
                <a16:creationId xmlns:a16="http://schemas.microsoft.com/office/drawing/2014/main" id="{50BE94D1-16F2-1482-66E7-DAF7317F6C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CF3AFD72-ED9A-2029-FEB0-AEAB5E8D3A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9339" y="2999733"/>
            <a:ext cx="2268503" cy="8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6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. k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11">
            <a:extLst>
              <a:ext uri="{FF2B5EF4-FFF2-40B4-BE49-F238E27FC236}">
                <a16:creationId xmlns:a16="http://schemas.microsoft.com/office/drawing/2014/main" id="{FF073809-62B1-D8B6-A9D1-BC4DFFE63D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01425" y="6228064"/>
            <a:ext cx="203200" cy="2921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76AB632-C747-F096-1CC0-7718C041AA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B3A30B1-5BB0-1766-F241-D7E6C9FD8F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2EA9053-C1F2-5FE6-A4F3-4F6A15EC4D8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C0E14FC4-BE77-DA43-1EF3-593C8F4087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27840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nordly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07F4D7E-F7CA-1BF7-7DF0-1F57FCD632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5664008"/>
            <a:ext cx="7050088" cy="320867"/>
          </a:xfrm>
        </p:spPr>
        <p:txBody>
          <a:bodyPr>
            <a:noAutofit/>
          </a:bodyPr>
          <a:lstStyle>
            <a:lvl1pPr marL="0" indent="0">
              <a:buNone/>
              <a:defRPr sz="2200" b="0" i="0">
                <a:solidFill>
                  <a:schemeClr val="accent3"/>
                </a:solidFill>
                <a:latin typeface="Barlow" pitchFamily="2" charset="77"/>
              </a:defRPr>
            </a:lvl1pPr>
          </a:lstStyle>
          <a:p>
            <a:pPr lvl="0"/>
            <a:r>
              <a:rPr lang="nb-NO"/>
              <a:t>Infolinje til navn eller tilleggsinfo</a:t>
            </a:r>
            <a:endParaRPr lang="en-GB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80985CB0-1777-BA8B-EB48-AA69ECFE7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101" y="2565401"/>
            <a:ext cx="7049787" cy="2555874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Tittel på presentasjonen </a:t>
            </a:r>
            <a:br>
              <a:rPr lang="nb-NO"/>
            </a:br>
            <a:r>
              <a:rPr lang="nb-NO"/>
              <a:t>står her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AEC764FD-F61F-64C3-1467-65D3DD61FF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552259"/>
            <a:ext cx="1276208" cy="479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402884F0-9515-1B8B-32AE-4A47DE2BF6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230234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lys - 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306616-D7FB-BF07-64FB-356A83F38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101" y="2565401"/>
            <a:ext cx="7049787" cy="2555874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nb-NO"/>
              <a:t>Tittel på presentasjonen </a:t>
            </a:r>
            <a:br>
              <a:rPr lang="nb-NO"/>
            </a:br>
            <a:r>
              <a:rPr lang="nb-NO"/>
              <a:t>står her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07F4D7E-F7CA-1BF7-7DF0-1F57FCD632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5664008"/>
            <a:ext cx="7050088" cy="32086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Infolinje til navn eller tilleggsinfo</a:t>
            </a:r>
            <a:endParaRPr lang="en-GB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9E17F796-BA2A-F804-AA75-C2B5B01CB8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552259"/>
            <a:ext cx="1276208" cy="479327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EC996F5-1F9F-C5FF-0542-BCC438F37E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3757634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midnatts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306616-D7FB-BF07-64FB-356A83F38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101" y="2565401"/>
            <a:ext cx="7049787" cy="2555874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nb-NO"/>
              <a:t>Tittel på presentasjonen </a:t>
            </a:r>
            <a:br>
              <a:rPr lang="nb-NO"/>
            </a:br>
            <a:r>
              <a:rPr lang="nb-NO"/>
              <a:t>står her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07F4D7E-F7CA-1BF7-7DF0-1F57FCD632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5664008"/>
            <a:ext cx="7050088" cy="32086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Infolinje til navn eller tilleggsinfo</a:t>
            </a:r>
            <a:endParaRPr lang="en-GB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9E17F796-BA2A-F804-AA75-C2B5B01CB8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552259"/>
            <a:ext cx="1276208" cy="479327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EC996F5-1F9F-C5FF-0542-BCC438F37E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17072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2">
            <a:extLst>
              <a:ext uri="{FF2B5EF4-FFF2-40B4-BE49-F238E27FC236}">
                <a16:creationId xmlns:a16="http://schemas.microsoft.com/office/drawing/2014/main" id="{B330F437-79DC-44C4-B73A-B8B8B4A083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14288"/>
            <a:ext cx="6096001" cy="6872287"/>
          </a:xfrm>
          <a:solidFill>
            <a:schemeClr val="tx1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306616-D7FB-BF07-64FB-356A83F38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101" y="3421855"/>
            <a:ext cx="5132644" cy="256302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4200"/>
            </a:lvl1pPr>
          </a:lstStyle>
          <a:p>
            <a:r>
              <a:rPr lang="nb-NO"/>
              <a:t>Klikk for å </a:t>
            </a:r>
            <a:br>
              <a:rPr lang="nb-NO"/>
            </a:br>
            <a:r>
              <a:rPr lang="nb-NO"/>
              <a:t>redigere tittelstil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F350F4D-0E21-7798-1318-1ABF3514F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0862" y="552258"/>
            <a:ext cx="1276209" cy="474487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DE579CE-35C0-E9EE-018F-DA9C4A5687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2467AE3-173E-BAF6-D016-D364A29F96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43478" y="6322706"/>
            <a:ext cx="948267" cy="137582"/>
          </a:xfrm>
        </p:spPr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0E0F427C-FA9C-780B-C591-E198E54B7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22270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C78F73C-D254-166E-AA08-BB04E72C65AD}"/>
              </a:ext>
            </a:extLst>
          </p:cNvPr>
          <p:cNvSpPr/>
          <p:nvPr userDrawn="1"/>
        </p:nvSpPr>
        <p:spPr>
          <a:xfrm>
            <a:off x="6092222" y="-14288"/>
            <a:ext cx="3027063" cy="687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306616-D7FB-BF07-64FB-356A83F38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101" y="3421855"/>
            <a:ext cx="5132644" cy="256302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4200"/>
            </a:lvl1pPr>
          </a:lstStyle>
          <a:p>
            <a:r>
              <a:rPr lang="nb-NO"/>
              <a:t>Klikk for å </a:t>
            </a:r>
            <a:br>
              <a:rPr lang="nb-NO"/>
            </a:br>
            <a:r>
              <a:rPr lang="nb-NO"/>
              <a:t>redigere tittelstil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F350F4D-0E21-7798-1318-1ABF3514F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0862" y="552258"/>
            <a:ext cx="1276209" cy="474487"/>
          </a:xfrm>
          <a:prstGeom prst="rect">
            <a:avLst/>
          </a:prstGeom>
        </p:spPr>
      </p:pic>
      <p:sp>
        <p:nvSpPr>
          <p:cNvPr id="10" name="Plassholder for bilde 12">
            <a:extLst>
              <a:ext uri="{FF2B5EF4-FFF2-40B4-BE49-F238E27FC236}">
                <a16:creationId xmlns:a16="http://schemas.microsoft.com/office/drawing/2014/main" id="{B330F437-79DC-44C4-B73A-B8B8B4A083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3125" y="-14288"/>
            <a:ext cx="3027063" cy="3443287"/>
          </a:xfrm>
          <a:solidFill>
            <a:schemeClr val="accent3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b-NO"/>
              <a:t>Bilde inn her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54BC186-3F2B-7EDF-81DF-490A86772409}"/>
              </a:ext>
            </a:extLst>
          </p:cNvPr>
          <p:cNvSpPr/>
          <p:nvPr userDrawn="1"/>
        </p:nvSpPr>
        <p:spPr>
          <a:xfrm>
            <a:off x="9120188" y="-14288"/>
            <a:ext cx="3071812" cy="171450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FF6294E-E9B3-9946-080F-DC75355314DF}"/>
              </a:ext>
            </a:extLst>
          </p:cNvPr>
          <p:cNvSpPr/>
          <p:nvPr userDrawn="1"/>
        </p:nvSpPr>
        <p:spPr>
          <a:xfrm>
            <a:off x="9120188" y="1700214"/>
            <a:ext cx="3071812" cy="51577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8E53004-4A92-4C8D-EBDD-0AEEFA198B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24649" y="3429128"/>
            <a:ext cx="3067351" cy="3443287"/>
          </a:xfrm>
          <a:solidFill>
            <a:schemeClr val="accent3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b-NO"/>
              <a:t>Bilde inn her</a:t>
            </a: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47A5380C-CC2B-D4DE-25BD-CFE8F62358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470289AD-ED81-66CE-5E28-C25F455B61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743478" y="6322706"/>
            <a:ext cx="948267" cy="137582"/>
          </a:xfrm>
        </p:spPr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2AD3FB59-7208-60CD-0AF4-BB435AC142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418388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yd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2">
            <a:extLst>
              <a:ext uri="{FF2B5EF4-FFF2-40B4-BE49-F238E27FC236}">
                <a16:creationId xmlns:a16="http://schemas.microsoft.com/office/drawing/2014/main" id="{D112B99D-8F73-9A0A-137A-82B9F8A864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44630"/>
            <a:ext cx="6089716" cy="3435177"/>
          </a:xfrm>
          <a:solidFill>
            <a:schemeClr val="accent3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b-NO"/>
              <a:t>Bilde inn her – klikk på bildeikonet for å velge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E58A68-8A09-0C79-1641-F351A8631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1723" y="0"/>
            <a:ext cx="6103815" cy="3442677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algn="ctr">
              <a:defRPr sz="6000"/>
            </a:lvl1pPr>
          </a:lstStyle>
          <a:p>
            <a:r>
              <a:rPr lang="nb-NO"/>
              <a:t>Tekst inn her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0B5961-B0B8-4703-D227-5AEB97B9EA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3442993"/>
            <a:ext cx="6095697" cy="2872018"/>
          </a:xfrm>
        </p:spPr>
        <p:txBody>
          <a:bodyPr lIns="468000" tIns="180000" rIns="468000" bIns="180000" anchor="ctr"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Tekst eller punkter inn her</a:t>
            </a:r>
          </a:p>
        </p:txBody>
      </p:sp>
      <p:sp>
        <p:nvSpPr>
          <p:cNvPr id="16" name="Plassholder for bilde 12">
            <a:extLst>
              <a:ext uri="{FF2B5EF4-FFF2-40B4-BE49-F238E27FC236}">
                <a16:creationId xmlns:a16="http://schemas.microsoft.com/office/drawing/2014/main" id="{DE2FF28D-D804-6FD1-28B1-27D94938DB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1"/>
            <a:ext cx="6096000" cy="3442904"/>
          </a:xfrm>
          <a:solidFill>
            <a:schemeClr val="accent3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b-NO"/>
              <a:t>Bilde inn her – klikk på bildeikonet for å velge bilde</a:t>
            </a:r>
          </a:p>
        </p:txBody>
      </p:sp>
      <p:sp>
        <p:nvSpPr>
          <p:cNvPr id="18" name="Plassholder for tekst 11">
            <a:extLst>
              <a:ext uri="{FF2B5EF4-FFF2-40B4-BE49-F238E27FC236}">
                <a16:creationId xmlns:a16="http://schemas.microsoft.com/office/drawing/2014/main" id="{59582352-E783-C7EA-811C-0E302CD353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01425" y="6228064"/>
            <a:ext cx="203200" cy="2921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53E74D-825E-ACEE-F045-A7F2C82475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078965"/>
            <a:ext cx="2779712" cy="143324"/>
          </a:xfrm>
        </p:spPr>
        <p:txBody>
          <a:bodyPr tIns="0" rIns="0" bIns="0" anchor="ctr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Foto eller kildehenvisning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C313225-1453-D724-C59D-E771625393F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02462AF-283A-CB7E-0296-4A5D1B95734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2757593E-DB03-D18D-E6C7-8DDBF556D80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228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23005E7-A367-8686-E29F-161120ADE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101" y="2565400"/>
            <a:ext cx="11053762" cy="34194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tittel 6">
            <a:extLst>
              <a:ext uri="{FF2B5EF4-FFF2-40B4-BE49-F238E27FC236}">
                <a16:creationId xmlns:a16="http://schemas.microsoft.com/office/drawing/2014/main" id="{01FE0078-66BF-C00D-7ACA-664AF44F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01" y="557513"/>
            <a:ext cx="11045524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39C8C5D5-4846-333E-4882-EB5465DE8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01" y="6311370"/>
            <a:ext cx="2476199" cy="14891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32730BE-2485-0F15-FD02-1F62C6D4C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8888" y="6311370"/>
            <a:ext cx="1464860" cy="1375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F86EE98-7664-CCF4-2EE2-515E5ACCD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9732" y="6322706"/>
            <a:ext cx="948267" cy="1375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A0EB5825-B28C-BF43-B55B-FB49A49514D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88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88" r:id="rId2"/>
    <p:sldLayoutId id="2147483791" r:id="rId3"/>
    <p:sldLayoutId id="2147483803" r:id="rId4"/>
    <p:sldLayoutId id="2147483792" r:id="rId5"/>
    <p:sldLayoutId id="2147483802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93" r:id="rId18"/>
    <p:sldLayoutId id="2147483794" r:id="rId19"/>
    <p:sldLayoutId id="2147483796" r:id="rId20"/>
    <p:sldLayoutId id="2147483795" r:id="rId21"/>
    <p:sldLayoutId id="2147483778" r:id="rId22"/>
    <p:sldLayoutId id="2147483780" r:id="rId23"/>
    <p:sldLayoutId id="2147483781" r:id="rId24"/>
    <p:sldLayoutId id="2147483782" r:id="rId25"/>
    <p:sldLayoutId id="2147483797" r:id="rId26"/>
    <p:sldLayoutId id="2147483798" r:id="rId27"/>
    <p:sldLayoutId id="2147483799" r:id="rId28"/>
    <p:sldLayoutId id="2147483800" r:id="rId29"/>
    <p:sldLayoutId id="2147483783" r:id="rId30"/>
    <p:sldLayoutId id="2147483784" r:id="rId31"/>
    <p:sldLayoutId id="2147483785" r:id="rId32"/>
    <p:sldLayoutId id="2147483786" r:id="rId33"/>
    <p:sldLayoutId id="2147483804" r:id="rId34"/>
    <p:sldLayoutId id="2147483805" r:id="rId35"/>
    <p:sldLayoutId id="2147483801" r:id="rId36"/>
    <p:sldLayoutId id="2147483787" r:id="rId3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2"/>
          </a:solidFill>
          <a:latin typeface="Barlow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616" userDrawn="1">
          <p15:clr>
            <a:srgbClr val="F26B43"/>
          </p15:clr>
        </p15:guide>
        <p15:guide id="4" orient="horz" pos="1071" userDrawn="1">
          <p15:clr>
            <a:srgbClr val="F26B43"/>
          </p15:clr>
        </p15:guide>
        <p15:guide id="5" orient="horz" pos="550" userDrawn="1">
          <p15:clr>
            <a:srgbClr val="F26B43"/>
          </p15:clr>
        </p15:guide>
        <p15:guide id="6" orient="horz" pos="346" userDrawn="1">
          <p15:clr>
            <a:srgbClr val="F26B43"/>
          </p15:clr>
        </p15:guide>
        <p15:guide id="7" orient="horz" pos="2704" userDrawn="1">
          <p15:clr>
            <a:srgbClr val="F26B43"/>
          </p15:clr>
        </p15:guide>
        <p15:guide id="8" orient="horz" pos="3226" userDrawn="1">
          <p15:clr>
            <a:srgbClr val="F26B43"/>
          </p15:clr>
        </p15:guide>
        <p15:guide id="9" orient="horz" pos="3770" userDrawn="1">
          <p15:clr>
            <a:srgbClr val="F26B43"/>
          </p15:clr>
        </p15:guide>
        <p15:guide id="10" pos="2887" userDrawn="1">
          <p15:clr>
            <a:srgbClr val="F26B43"/>
          </p15:clr>
        </p15:guide>
        <p15:guide id="11" pos="1912" userDrawn="1">
          <p15:clr>
            <a:srgbClr val="F26B43"/>
          </p15:clr>
        </p15:guide>
        <p15:guide id="12" pos="960" userDrawn="1">
          <p15:clr>
            <a:srgbClr val="F26B43"/>
          </p15:clr>
        </p15:guide>
        <p15:guide id="13" pos="4793" userDrawn="1">
          <p15:clr>
            <a:srgbClr val="F26B43"/>
          </p15:clr>
        </p15:guide>
        <p15:guide id="14" pos="5745" userDrawn="1">
          <p15:clr>
            <a:srgbClr val="F26B43"/>
          </p15:clr>
        </p15:guide>
        <p15:guide id="15" pos="6720" userDrawn="1">
          <p15:clr>
            <a:srgbClr val="F26B43"/>
          </p15:clr>
        </p15:guide>
        <p15:guide id="16" orient="horz" pos="3974" userDrawn="1">
          <p15:clr>
            <a:srgbClr val="F26B43"/>
          </p15:clr>
        </p15:guide>
        <p15:guide id="17" pos="7310" userDrawn="1">
          <p15:clr>
            <a:srgbClr val="F26B43"/>
          </p15:clr>
        </p15:guide>
        <p15:guide id="18" pos="347" userDrawn="1">
          <p15:clr>
            <a:srgbClr val="F26B43"/>
          </p15:clr>
        </p15:guide>
        <p15:guide id="19" pos="529" userDrawn="1">
          <p15:clr>
            <a:srgbClr val="F26B43"/>
          </p15:clr>
        </p15:guide>
        <p15:guide id="20" pos="71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Geir.Andersen@tromso.kommune.no" TargetMode="External"/><Relationship Id="rId2" Type="http://schemas.openxmlformats.org/officeDocument/2006/relationships/hyperlink" Target="mailto:stig.t.johnsen@tromso.kommune.no" TargetMode="Externa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90E38A7-E0FE-1C7B-EDE4-1A713395A4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800" y="4820478"/>
            <a:ext cx="7050088" cy="1164397"/>
          </a:xfrm>
        </p:spPr>
        <p:txBody>
          <a:bodyPr/>
          <a:lstStyle/>
          <a:p>
            <a:pPr fontAlgn="base"/>
            <a:r>
              <a:rPr lang="nb-NO"/>
              <a:t>Kommunedirektør Stig Tore Johnsen​</a:t>
            </a:r>
          </a:p>
          <a:p>
            <a:pPr fontAlgn="base"/>
            <a:r>
              <a:rPr lang="nb-NO"/>
              <a:t>Økonomi- og finansdirektør Geir Andersen</a:t>
            </a:r>
            <a:r>
              <a:rPr lang="en-US"/>
              <a:t>​</a:t>
            </a:r>
          </a:p>
          <a:p>
            <a:endParaRPr lang="en-GB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DFA286D-478F-FC19-2323-1A2131B9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nb-NO"/>
              <a:t>Årsregnskap 2022​</a:t>
            </a:r>
            <a:br>
              <a:rPr lang="nb-NO"/>
            </a:br>
            <a:br>
              <a:rPr lang="en-US"/>
            </a:b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4D6E4C1-8E40-6E73-5404-F4278256DF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704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07B7EE52-B69A-4490-B925-7B2D143CE9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7473" t="1261" r="15851" b="-1"/>
          <a:stretch/>
        </p:blipFill>
        <p:spPr>
          <a:xfrm>
            <a:off x="6442953" y="0"/>
            <a:ext cx="5749047" cy="6858000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A8E2CF3D-B44E-9512-02EE-A02EFD749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Barlow"/>
              </a:rPr>
              <a:t>Tid</a:t>
            </a:r>
            <a:r>
              <a:rPr lang="en-GB">
                <a:latin typeface="Barlow"/>
              </a:rPr>
              <a:t> for </a:t>
            </a:r>
            <a:r>
              <a:rPr lang="en-GB" err="1">
                <a:latin typeface="Barlow"/>
              </a:rPr>
              <a:t>endring</a:t>
            </a:r>
            <a:endParaRPr lang="en-GB" err="1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070BDE4-2C5D-1BC6-76A0-2480D21792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9398B6B-D5DD-AB7A-A0F9-0341D779E6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B48DC3D-A3B1-32BF-BC4E-6358E1CEAC3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58801" y="2127250"/>
            <a:ext cx="5650887" cy="3857625"/>
          </a:xfrm>
        </p:spPr>
        <p:txBody>
          <a:bodyPr vert="horz" lIns="0" tIns="45720" rIns="91440" bIns="45720" rtlCol="0" anchor="t">
            <a:normAutofit/>
          </a:bodyPr>
          <a:lstStyle/>
          <a:p>
            <a:pPr fontAlgn="base"/>
            <a:r>
              <a:rPr lang="nb-NO" sz="2000">
                <a:latin typeface="Barlow"/>
              </a:rPr>
              <a:t>Demografiske endringer – det skjer nå</a:t>
            </a:r>
          </a:p>
          <a:p>
            <a:pPr fontAlgn="base"/>
            <a:r>
              <a:rPr lang="nb-NO" sz="2000">
                <a:latin typeface="Barlow"/>
              </a:rPr>
              <a:t>Klimaspørsmålet vil kreve mye av oss</a:t>
            </a:r>
            <a:endParaRPr lang="nb-NO" sz="2000"/>
          </a:p>
          <a:p>
            <a:pPr fontAlgn="base"/>
            <a:r>
              <a:rPr lang="nb-NO" sz="2000">
                <a:latin typeface="Barlow"/>
              </a:rPr>
              <a:t>Samfunnssikkerhet og beredskap vil kreve store endringer</a:t>
            </a:r>
            <a:endParaRPr lang="nb-NO" sz="2000"/>
          </a:p>
          <a:p>
            <a:pPr fontAlgn="base"/>
            <a:r>
              <a:rPr lang="nb-NO" sz="2000">
                <a:latin typeface="Barlow"/>
              </a:rPr>
              <a:t>Økte forskjeller i samfunnet – utenforskap og fattigdom må bekjempes</a:t>
            </a:r>
            <a:endParaRPr lang="nb-NO" sz="2000"/>
          </a:p>
          <a:p>
            <a:pPr fontAlgn="base"/>
            <a:r>
              <a:rPr lang="nb-NO" sz="2000">
                <a:latin typeface="Barlow"/>
              </a:rPr>
              <a:t>Vil kreve store endringer, og reelle prioriteringer </a:t>
            </a:r>
            <a:endParaRPr lang="nb-NO" sz="2000"/>
          </a:p>
          <a:p>
            <a:r>
              <a:rPr lang="nb-NO" sz="2000">
                <a:latin typeface="Barlow"/>
              </a:rPr>
              <a:t>Penger løser ikke disse utfordringene, vi må gjøre mindre av noe</a:t>
            </a:r>
            <a:endParaRPr lang="nb-NO" sz="20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872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90DFBC7-E27F-4941-AB39-CB464F10C2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0000" lnSpcReduction="20000"/>
          </a:bodyPr>
          <a:lstStyle/>
          <a:p>
            <a:pPr fontAlgn="base"/>
            <a:r>
              <a:rPr lang="nb-NO" b="1" err="1"/>
              <a:t>Appendix</a:t>
            </a:r>
            <a:r>
              <a:rPr lang="nb-NO"/>
              <a:t>​</a:t>
            </a:r>
          </a:p>
          <a:p>
            <a:pPr fontAlgn="base"/>
            <a:r>
              <a:rPr lang="nb-NO"/>
              <a:t>Her finner du detaljerte regnskapsoversikter vedlagt som viser hvor avvikene fremkommer på mer detaljert nivå.</a:t>
            </a:r>
            <a:r>
              <a:rPr lang="en-US"/>
              <a:t>​</a:t>
            </a:r>
          </a:p>
          <a:p>
            <a:pPr fontAlgn="base"/>
            <a:r>
              <a:rPr lang="nb-NO"/>
              <a:t>​</a:t>
            </a:r>
          </a:p>
          <a:p>
            <a:pPr fontAlgn="base"/>
            <a:r>
              <a:rPr lang="nb-NO" b="1" u="sng"/>
              <a:t>Spørsmål kan rettes til:</a:t>
            </a:r>
            <a:r>
              <a:rPr lang="en-US"/>
              <a:t>​</a:t>
            </a:r>
          </a:p>
          <a:p>
            <a:pPr fontAlgn="base"/>
            <a:r>
              <a:rPr lang="nb-NO"/>
              <a:t>Kommunedirektør Stig Johnsen, telefon 913 06 411 epost: </a:t>
            </a:r>
            <a:r>
              <a:rPr lang="nb-NO" u="sng">
                <a:hlinkClick r:id="rId2"/>
              </a:rPr>
              <a:t>stig.t.johnsen@tromso.kommune.no</a:t>
            </a:r>
            <a:r>
              <a:rPr lang="nb-NO"/>
              <a:t> </a:t>
            </a:r>
            <a:r>
              <a:rPr lang="en-US"/>
              <a:t>​</a:t>
            </a:r>
          </a:p>
          <a:p>
            <a:pPr fontAlgn="base"/>
            <a:r>
              <a:rPr lang="nb-NO"/>
              <a:t>Direktør Geir Andersen, telefon 466 83 068, epost:​</a:t>
            </a:r>
          </a:p>
          <a:p>
            <a:pPr fontAlgn="base"/>
            <a:r>
              <a:rPr lang="nb-NO" u="sng">
                <a:hlinkClick r:id="rId3"/>
              </a:rPr>
              <a:t>Geir.Andersen@tromso.kommune.no</a:t>
            </a:r>
            <a:r>
              <a:rPr lang="nb-NO"/>
              <a:t>​</a:t>
            </a:r>
          </a:p>
          <a:p>
            <a:pPr fontAlgn="base"/>
            <a:r>
              <a:rPr lang="nb-NO"/>
              <a:t>​</a:t>
            </a:r>
          </a:p>
          <a:p>
            <a:pPr fontAlgn="base"/>
            <a:r>
              <a:rPr lang="nb-NO"/>
              <a:t>​</a:t>
            </a:r>
          </a:p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0C0DF01-FAF2-49C1-9770-30D65889A7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5665948-0606-4F3F-870C-7A68E8386B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409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8446FE-3096-44C2-AA3A-77C38B703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38" y="209324"/>
            <a:ext cx="11045524" cy="1325563"/>
          </a:xfrm>
        </p:spPr>
        <p:txBody>
          <a:bodyPr/>
          <a:lstStyle/>
          <a:p>
            <a:r>
              <a:rPr lang="nb-NO"/>
              <a:t>Hovedoversikt – drift ​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76A6626-21BF-4B79-94F7-5D4916C00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92B019-3D70-47D9-9981-2B6544CEA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148997A-204D-48C3-AADE-8A61EE541A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b-NO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DED44F4-15EA-4F25-BB46-2AED134D7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86" y="1755852"/>
            <a:ext cx="135863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72080991-917E-41CB-9D77-903ADD5A1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181786"/>
              </p:ext>
            </p:extLst>
          </p:nvPr>
        </p:nvGraphicFramePr>
        <p:xfrm>
          <a:off x="646172" y="1267154"/>
          <a:ext cx="8015589" cy="5441944"/>
        </p:xfrm>
        <a:graphic>
          <a:graphicData uri="http://schemas.openxmlformats.org/drawingml/2006/table">
            <a:tbl>
              <a:tblPr/>
              <a:tblGrid>
                <a:gridCol w="3706525">
                  <a:extLst>
                    <a:ext uri="{9D8B030D-6E8A-4147-A177-3AD203B41FA5}">
                      <a16:colId xmlns:a16="http://schemas.microsoft.com/office/drawing/2014/main" val="3345950294"/>
                    </a:ext>
                  </a:extLst>
                </a:gridCol>
                <a:gridCol w="1077266">
                  <a:extLst>
                    <a:ext uri="{9D8B030D-6E8A-4147-A177-3AD203B41FA5}">
                      <a16:colId xmlns:a16="http://schemas.microsoft.com/office/drawing/2014/main" val="1575328454"/>
                    </a:ext>
                  </a:extLst>
                </a:gridCol>
                <a:gridCol w="1077266">
                  <a:extLst>
                    <a:ext uri="{9D8B030D-6E8A-4147-A177-3AD203B41FA5}">
                      <a16:colId xmlns:a16="http://schemas.microsoft.com/office/drawing/2014/main" val="3542409827"/>
                    </a:ext>
                  </a:extLst>
                </a:gridCol>
                <a:gridCol w="1077266">
                  <a:extLst>
                    <a:ext uri="{9D8B030D-6E8A-4147-A177-3AD203B41FA5}">
                      <a16:colId xmlns:a16="http://schemas.microsoft.com/office/drawing/2014/main" val="1557020196"/>
                    </a:ext>
                  </a:extLst>
                </a:gridCol>
                <a:gridCol w="1077266">
                  <a:extLst>
                    <a:ext uri="{9D8B030D-6E8A-4147-A177-3AD203B41FA5}">
                      <a16:colId xmlns:a16="http://schemas.microsoft.com/office/drawing/2014/main" val="2173520418"/>
                    </a:ext>
                  </a:extLst>
                </a:gridCol>
              </a:tblGrid>
              <a:tr h="270252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(tall i hele tusen kroner)​</a:t>
                      </a:r>
                      <a:endParaRPr lang="nb-NO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Regnskap 2022​</a:t>
                      </a:r>
                      <a:endParaRPr lang="nb-NO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Rev. budsjett 2022​</a:t>
                      </a:r>
                      <a:endParaRPr lang="nb-NO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Oppr budsjett 2022​</a:t>
                      </a:r>
                      <a:endParaRPr lang="nb-NO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Regnskap 2021​</a:t>
                      </a:r>
                      <a:endParaRPr lang="nb-NO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22036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Rammetilskudd​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-1 984 322​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-1 991 454​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-1 897 890​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-1 985 518​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668472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Inntekts- og formuesskatt​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-2 903 676​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-2 911 400​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-2 682 400​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-2 721 935​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13306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Eiendomsskatt​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-258 692​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-264 000​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-264 000​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-237 255​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382602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 generelle driftsinntekter​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-193 821​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-188 088​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-112 338​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-90 819​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842500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generelle driftsinntekter​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-5 340 511​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-5 354 942​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-4 956 628​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-5 035 527​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532675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32068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Korrigert sum bevilgninger drift, netto​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4 970 490​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4 947 482​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4 634 969​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4 548 975​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384984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Avskrivninger​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453 393​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466 285​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454 074​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433 230​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677939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netto driftsutgifter​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5 423 883​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5 413 767​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5 089 043​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4 982 205​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84718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142610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Brutto driftsresultat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83 371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58 825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132 415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-53 322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671782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143181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Renteinntekter​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-88 465​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-83 804​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-61 301​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-47 882​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27954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Utbytter​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-130 000​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-150 000​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-150 000​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-112 730​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384659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Gevinster og tap på finansielle omløpsmidler​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-55 008​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489507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Renteutgifter​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224 484​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234 936​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204 429​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140 735​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11390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Avdrag på lån​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331 535​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341 000​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341 000​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319 246​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131971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Netto finansutgifter​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282 546​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342 132​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334 128​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299 352​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62101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224332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Motpost avskrivninger​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-453 393​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-466 285​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-454 074​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-433 230​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762456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50146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Netto driftsresultat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-87 475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-65 329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12 469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-187 200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247571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579357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Disponering eller dekning av netto driftsresultat:​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955139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Overføring til investering​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23 393​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23 393​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668366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Avsetninger til bundne driftsfond​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21 111​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7 630​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61 420​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939280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Bruk av bundne driftsfond​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-94 276​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-88 320​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-48 324​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-71 796​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287801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Avsetninger til disposisjonsfond​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165 356​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165 356​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45 825​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197 114​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417405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Bruk av disposisjonsfond​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-28 109​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-36 600​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-17 600​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968690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Dekning av tidligere års merforbruk​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239618"/>
                  </a:ext>
                </a:extLst>
              </a:tr>
              <a:tr h="270252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disponeringer eller dekning av netto driftsresultat​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87 475​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65 329​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-12 469​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187 200​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985924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87451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Fremført til inndekning i senere år (merforbruk)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nb-NO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b-NO" sz="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9100" marR="29100" marT="14550" marB="14550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320639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92C2DA0D-9D15-4F82-98AC-B427AB7EA47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77002" y="2478260"/>
            <a:ext cx="385500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57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8446FE-3096-44C2-AA3A-77C38B70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Barlow"/>
              </a:rPr>
              <a:t>Driftsregnskap på ansvarsrammer​ ​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76A6626-21BF-4B79-94F7-5D4916C00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92B019-3D70-47D9-9981-2B6544CEA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148997A-204D-48C3-AADE-8A61EE541A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b-NO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DED44F4-15EA-4F25-BB46-2AED134D7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86" y="1755852"/>
            <a:ext cx="135863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2C2DA0D-9D15-4F82-98AC-B427AB7EA47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77002" y="2478260"/>
            <a:ext cx="385500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A5E2DE-AAB2-4882-A375-34B01F853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2540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4882E366-6D3B-B29E-825B-940C66930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377818"/>
              </p:ext>
            </p:extLst>
          </p:nvPr>
        </p:nvGraphicFramePr>
        <p:xfrm>
          <a:off x="597451" y="1726937"/>
          <a:ext cx="9105900" cy="438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700">
                  <a:extLst>
                    <a:ext uri="{9D8B030D-6E8A-4147-A177-3AD203B41FA5}">
                      <a16:colId xmlns:a16="http://schemas.microsoft.com/office/drawing/2014/main" val="4101235510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3196904738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733887165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32883269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327853008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81905432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nb-NO" sz="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>
                          <a:effectLst/>
                        </a:rPr>
                        <a:t>(tall i hele tusen kroner)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>
                          <a:effectLst/>
                        </a:rPr>
                        <a:t>Regnskap 2022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>
                          <a:effectLst/>
                        </a:rPr>
                        <a:t>Rev. budsjett 2022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>
                          <a:effectLst/>
                        </a:rPr>
                        <a:t>Oppr budsjett 2022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>
                          <a:effectLst/>
                        </a:rPr>
                        <a:t>Regnskap 2021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94864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/>
                      <a:r>
                        <a:rPr lang="nb-NO" sz="800">
                          <a:effectLst/>
                        </a:rPr>
                        <a:t>1000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Barnehage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715 384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724 030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667 502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689 994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45378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/>
                      <a:r>
                        <a:rPr lang="nb-NO" sz="800">
                          <a:effectLst/>
                        </a:rPr>
                        <a:t>2000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Skole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885 082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907 231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820 137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809 708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89754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/>
                      <a:r>
                        <a:rPr lang="nb-NO" sz="800">
                          <a:effectLst/>
                        </a:rPr>
                        <a:t>3000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Barn og familie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346 937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354 605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324 914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287 754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99559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/>
                      <a:r>
                        <a:rPr lang="nb-NO" sz="800">
                          <a:effectLst/>
                        </a:rPr>
                        <a:t>4000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Kultur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130 227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134 782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118 713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119 574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250445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/>
                      <a:r>
                        <a:rPr lang="nb-NO" sz="800">
                          <a:effectLst/>
                        </a:rPr>
                        <a:t>5000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Helse- og omsorgstjenester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1 890 240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1 805 551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1 518 817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1 680 582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32707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/>
                      <a:r>
                        <a:rPr lang="nb-NO" sz="800">
                          <a:effectLst/>
                        </a:rPr>
                        <a:t>6000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Velferd, arbeid og inkludering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377 436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382 726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320 592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323 816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92620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/>
                      <a:r>
                        <a:rPr lang="nb-NO" sz="800">
                          <a:effectLst/>
                        </a:rPr>
                        <a:t>7000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Infrastruktur, samfunnsutvikling og miljø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510 372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502 255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454 597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480 613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3277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/>
                      <a:r>
                        <a:rPr lang="nb-NO" sz="800">
                          <a:effectLst/>
                        </a:rPr>
                        <a:t>8000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Kirker og gravlunder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34 835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34 835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34 552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32 189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21756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/>
                      <a:r>
                        <a:rPr lang="nb-NO" sz="800">
                          <a:effectLst/>
                        </a:rPr>
                        <a:t>9000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Demokratisk styring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27 563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27 351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25 542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24 982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43453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/>
                      <a:r>
                        <a:rPr lang="nb-NO" sz="800">
                          <a:effectLst/>
                        </a:rPr>
                        <a:t>9100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Organisasjon, ledelse og styring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300 298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309 734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261 379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268 755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2498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/>
                      <a:r>
                        <a:rPr lang="nb-NO" sz="800">
                          <a:effectLst/>
                        </a:rPr>
                        <a:t>9200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Sentralt budsjettområde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-195 338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-194 521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153 840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-82 930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3059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nb-NO" sz="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 b="1"/>
                        <a:t>Sum bevilgning drift, netto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 b="1"/>
                        <a:t>5 023 036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 b="1"/>
                        <a:t>4 988 579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 b="1"/>
                        <a:t>4 700 585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 b="1"/>
                        <a:t>4 635 037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77881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nb-NO" sz="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2688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nb-NO" sz="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Herav: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71697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nb-NO" sz="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Avskrivninger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68 569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68 569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68 358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66 316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79123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nb-NO" sz="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Netto renteutgifter og -inntekter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57 151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59 348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37 952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30 125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88861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nb-NO" sz="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Overført til investering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69568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nb-NO" sz="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Avsetninger til bundne driftsfond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21 102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1 500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7 630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61 418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58352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nb-NO" sz="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Bruk av bundne driftsfond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-94 276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-88 320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-48 324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-71 796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53052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nb-NO" sz="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Avsetninger til disposisjonsfond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9066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nb-NO" sz="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Bruk av disposisjonsfond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77946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nb-NO" sz="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800"/>
                        <a:t>Korrigert sum bevilgninger drift, netto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4 970 490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4 947 482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4 634 969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800"/>
                        <a:t>4 548 975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3081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834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8446FE-3096-44C2-AA3A-77C38B70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Investeringer i varige driftsmidler 2022​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76A6626-21BF-4B79-94F7-5D4916C00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92B019-3D70-47D9-9981-2B6544CEA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148997A-204D-48C3-AADE-8A61EE541A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b-NO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DED44F4-15EA-4F25-BB46-2AED134D7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86" y="1755852"/>
            <a:ext cx="135863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2C2DA0D-9D15-4F82-98AC-B427AB7EA47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77002" y="2478260"/>
            <a:ext cx="385500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A5E2DE-AAB2-4882-A375-34B01F853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2540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9292162-63FE-4F48-9980-0E9F8CCF9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80" y="1861747"/>
            <a:ext cx="8148293" cy="452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AD57F87-761B-4FF6-905D-9EAE1F36CD1A}"/>
              </a:ext>
            </a:extLst>
          </p:cNvPr>
          <p:cNvSpPr txBox="1"/>
          <p:nvPr/>
        </p:nvSpPr>
        <p:spPr>
          <a:xfrm>
            <a:off x="8805353" y="2402183"/>
            <a:ext cx="32806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nb-NO" sz="1400"/>
              <a:t>Kommunen investerte i anleggsmidler for i overkant av 1.384</a:t>
            </a:r>
            <a:r>
              <a:rPr lang="nb-NO" sz="1400" b="1"/>
              <a:t> </a:t>
            </a:r>
            <a:r>
              <a:rPr lang="nb-NO" sz="1400"/>
              <a:t>mill. kroner i 2022. Budsjetterte investeringer var på 1.497 mill. kroner. </a:t>
            </a:r>
            <a:r>
              <a:rPr lang="en-US" sz="1400"/>
              <a:t>​</a:t>
            </a:r>
          </a:p>
          <a:p>
            <a:pPr fontAlgn="base"/>
            <a:r>
              <a:rPr lang="nb-NO" sz="1400"/>
              <a:t>​</a:t>
            </a:r>
          </a:p>
          <a:p>
            <a:pPr fontAlgn="base"/>
            <a:r>
              <a:rPr lang="nb-NO" sz="1400"/>
              <a:t>I hovedsak er investeringene finansiert med lån, tilskudd og merverdiavgiftskompensasjon.​</a:t>
            </a:r>
          </a:p>
          <a:p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2112855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2A4F2F4-6517-EE03-7786-809DC9055B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145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3D13E101-9AC5-0697-F6CD-554E9AC9B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160 mill.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037B9B2-38FC-60A0-012A-5D62B96E4D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err="1"/>
              <a:t>Mindreforbruk</a:t>
            </a:r>
            <a:r>
              <a:rPr lang="nb-NO"/>
              <a:t> 2022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9CA3717-3E16-299D-8769-D30A86375A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951685B-D2B4-176A-7C3E-6519151472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656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01D1CF-7748-7B54-A2A9-B5177137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655372"/>
            <a:ext cx="9299712" cy="2465903"/>
          </a:xfrm>
        </p:spPr>
        <p:txBody>
          <a:bodyPr>
            <a:normAutofit fontScale="90000"/>
          </a:bodyPr>
          <a:lstStyle/>
          <a:p>
            <a:r>
              <a:rPr lang="nb-NO"/>
              <a:t>340 mill.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0B6785B-82EE-4DD5-EAA6-6F03701F0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/>
              <a:t>Disposisjonsfond tilgjengelig i 2023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9CEE535-D2ED-5E39-22A2-77203A8086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C2A0B77-FB29-8B94-D4EF-4324D0ABCB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1629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8446FE-3096-44C2-AA3A-77C38B70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Barlow"/>
              </a:rPr>
              <a:t>Viktige nøkkeltall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8BC777-EF80-430C-BF47-858E88776B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nb-NO" err="1">
                <a:latin typeface="Barlow"/>
              </a:rPr>
              <a:t>Mindreforbruk</a:t>
            </a:r>
            <a:r>
              <a:rPr lang="nb-NO">
                <a:latin typeface="Barlow"/>
              </a:rPr>
              <a:t> (netto driftsresultat </a:t>
            </a:r>
            <a:r>
              <a:rPr lang="nb-NO" i="1">
                <a:latin typeface="Barlow"/>
              </a:rPr>
              <a:t>korrigert for bruk/avsetning av bundne fondsmidler) </a:t>
            </a:r>
            <a:r>
              <a:rPr lang="nb-NO">
                <a:latin typeface="Barlow"/>
              </a:rPr>
              <a:t>: </a:t>
            </a:r>
            <a:r>
              <a:rPr lang="nb-NO" b="1">
                <a:latin typeface="Barlow"/>
              </a:rPr>
              <a:t>160,6</a:t>
            </a:r>
            <a:r>
              <a:rPr lang="nb-NO">
                <a:latin typeface="Barlow"/>
              </a:rPr>
              <a:t> mill. kroner.</a:t>
            </a:r>
          </a:p>
          <a:p>
            <a:pPr lvl="0"/>
            <a:r>
              <a:rPr lang="nb-NO">
                <a:latin typeface="Barlow"/>
              </a:rPr>
              <a:t>Netto driftsresultat: </a:t>
            </a:r>
            <a:r>
              <a:rPr lang="nb-NO" b="1">
                <a:latin typeface="Barlow"/>
              </a:rPr>
              <a:t>87,5</a:t>
            </a:r>
            <a:r>
              <a:rPr lang="nb-NO">
                <a:latin typeface="Barlow"/>
              </a:rPr>
              <a:t> mill. kroner. </a:t>
            </a:r>
          </a:p>
          <a:p>
            <a:pPr lvl="0"/>
            <a:r>
              <a:rPr lang="nb-NO">
                <a:latin typeface="Barlow"/>
              </a:rPr>
              <a:t>Korrigert netto driftsresultat i % av driftsinntekter: </a:t>
            </a:r>
            <a:r>
              <a:rPr lang="nb-NO" b="1">
                <a:latin typeface="Barlow"/>
              </a:rPr>
              <a:t>2,3 %</a:t>
            </a:r>
            <a:r>
              <a:rPr lang="nb-NO">
                <a:latin typeface="Barlow"/>
              </a:rPr>
              <a:t> (handlingsregel: 1,75 %)</a:t>
            </a:r>
            <a:endParaRPr lang="nb-NO"/>
          </a:p>
          <a:p>
            <a:r>
              <a:rPr lang="nb-NO">
                <a:latin typeface="Barlow"/>
              </a:rPr>
              <a:t>Resultatet øker midler på disposisjonsfond, saldo pr.31.12: </a:t>
            </a:r>
            <a:r>
              <a:rPr lang="nb-NO" b="1">
                <a:latin typeface="Barlow"/>
              </a:rPr>
              <a:t>360</a:t>
            </a:r>
            <a:r>
              <a:rPr lang="nb-NO">
                <a:latin typeface="Barlow"/>
              </a:rPr>
              <a:t> mill. kr. </a:t>
            </a:r>
            <a:endParaRPr lang="nb-NO"/>
          </a:p>
          <a:p>
            <a:r>
              <a:rPr lang="nb-NO">
                <a:latin typeface="Barlow"/>
              </a:rPr>
              <a:t>Disposisjonsfond tilgjengelig i 2023: </a:t>
            </a:r>
            <a:r>
              <a:rPr lang="nb-NO" b="1">
                <a:latin typeface="Barlow"/>
              </a:rPr>
              <a:t>340</a:t>
            </a:r>
            <a:r>
              <a:rPr lang="nb-NO">
                <a:latin typeface="Barlow"/>
              </a:rPr>
              <a:t> mill. kr. (4,8 % av driftsinntektene, handlingsregel: 2 %) </a:t>
            </a:r>
            <a:endParaRPr lang="nb-NO"/>
          </a:p>
          <a:p>
            <a:pPr lvl="1"/>
            <a:r>
              <a:rPr lang="nb-NO">
                <a:latin typeface="Barlow"/>
              </a:rPr>
              <a:t>Økning på 117 mill. kr i 2022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76A6626-21BF-4B79-94F7-5D4916C00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92B019-3D70-47D9-9981-2B6544CEA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782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6E8D499-F09F-F4D3-AADA-A5E4BD0413E8}"/>
              </a:ext>
            </a:extLst>
          </p:cNvPr>
          <p:cNvSpPr/>
          <p:nvPr/>
        </p:nvSpPr>
        <p:spPr>
          <a:xfrm>
            <a:off x="5917163" y="-1"/>
            <a:ext cx="6274836" cy="6857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88446FE-3096-44C2-AA3A-77C38B70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>
                <a:latin typeface="Barlow"/>
              </a:rPr>
              <a:t>2022 – stabilitet, tross usikkerhet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8BC777-EF80-430C-BF47-858E88776B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0" y="1907961"/>
            <a:ext cx="5151989" cy="4517291"/>
          </a:xfrm>
        </p:spPr>
        <p:txBody>
          <a:bodyPr vert="horz" lIns="0" tIns="45720" rIns="91440" bIns="45720" rtlCol="0" anchor="t">
            <a:normAutofit/>
          </a:bodyPr>
          <a:lstStyle/>
          <a:p>
            <a:pPr fontAlgn="base"/>
            <a:r>
              <a:rPr lang="nb-NO" sz="1800">
                <a:latin typeface="Barlow"/>
              </a:rPr>
              <a:t>Vi har stabilitet i organisasjonen og god oversikt over økonomien vår. </a:t>
            </a:r>
          </a:p>
          <a:p>
            <a:r>
              <a:rPr lang="nb-NO" sz="1800">
                <a:latin typeface="Barlow"/>
              </a:rPr>
              <a:t>Vi leverer gjennomgående tjenester på høyt nivå til våre innbyggere, i alle sektorer. </a:t>
            </a:r>
          </a:p>
          <a:p>
            <a:r>
              <a:rPr lang="nb-NO" sz="1800">
                <a:latin typeface="Barlow"/>
              </a:rPr>
              <a:t>Vi har satset på lederutvikling, organisasjonsutvikling og kontinuerlig forbedring, som gir resultater. Organisasjonen utvikler seg raskt og i ønsket retning. </a:t>
            </a:r>
            <a:endParaRPr lang="nb-NO" sz="1800"/>
          </a:p>
          <a:p>
            <a:r>
              <a:rPr lang="nb-NO" sz="1800">
                <a:latin typeface="Barlow"/>
              </a:rPr>
              <a:t>Våre selskaper og foretak driver godt – stabile økonomiske utbytter til kommunen. </a:t>
            </a:r>
            <a:endParaRPr lang="nb-NO" sz="1800"/>
          </a:p>
          <a:p>
            <a:r>
              <a:rPr lang="nb-NO" sz="1800">
                <a:latin typeface="Barlow"/>
              </a:rPr>
              <a:t>Innenfor finansområdet jobbes det godt, som har gitt gode effekter for 2022</a:t>
            </a:r>
          </a:p>
          <a:p>
            <a:pPr fontAlgn="base"/>
            <a:endParaRPr lang="en-US"/>
          </a:p>
          <a:p>
            <a:pPr fontAlgn="base"/>
            <a:endParaRPr lang="en-US"/>
          </a:p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76A6626-21BF-4B79-94F7-5D4916C00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92B019-3D70-47D9-9981-2B6544CEA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1B3E486-D4C4-2F76-F7E1-64BCC3B6DE5B}"/>
              </a:ext>
            </a:extLst>
          </p:cNvPr>
          <p:cNvSpPr txBox="1">
            <a:spLocks/>
          </p:cNvSpPr>
          <p:nvPr/>
        </p:nvSpPr>
        <p:spPr>
          <a:xfrm>
            <a:off x="6301792" y="1904851"/>
            <a:ext cx="5641846" cy="4517291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800" err="1">
                <a:latin typeface="Barlow"/>
              </a:rPr>
              <a:t>Pandemi</a:t>
            </a:r>
            <a:r>
              <a:rPr lang="en-US" sz="1800">
                <a:latin typeface="Barlow"/>
              </a:rPr>
              <a:t> og </a:t>
            </a:r>
            <a:r>
              <a:rPr lang="en-US" sz="1800" err="1">
                <a:latin typeface="Barlow"/>
              </a:rPr>
              <a:t>krig</a:t>
            </a:r>
            <a:r>
              <a:rPr lang="en-US" sz="1800">
                <a:latin typeface="Barlow"/>
              </a:rPr>
              <a:t> driver lønn, </a:t>
            </a:r>
            <a:r>
              <a:rPr lang="en-US" sz="1800" err="1">
                <a:latin typeface="Barlow"/>
              </a:rPr>
              <a:t>priser</a:t>
            </a:r>
            <a:r>
              <a:rPr lang="en-US" sz="1800">
                <a:latin typeface="Barlow"/>
              </a:rPr>
              <a:t> og renter </a:t>
            </a:r>
            <a:r>
              <a:rPr lang="en-US" sz="1800" err="1">
                <a:latin typeface="Barlow"/>
              </a:rPr>
              <a:t>opp</a:t>
            </a:r>
            <a:endParaRPr lang="nb-NO"/>
          </a:p>
          <a:p>
            <a:r>
              <a:rPr lang="en-US" sz="1800" err="1">
                <a:latin typeface="Barlow"/>
              </a:rPr>
              <a:t>Stramt</a:t>
            </a:r>
            <a:r>
              <a:rPr lang="en-US" sz="1800">
                <a:latin typeface="Barlow"/>
              </a:rPr>
              <a:t> </a:t>
            </a:r>
            <a:r>
              <a:rPr lang="en-US" sz="1800" err="1">
                <a:latin typeface="Barlow"/>
              </a:rPr>
              <a:t>arbeidsmarked</a:t>
            </a:r>
            <a:r>
              <a:rPr lang="en-US" sz="1800">
                <a:latin typeface="Barlow"/>
              </a:rPr>
              <a:t>, </a:t>
            </a:r>
            <a:r>
              <a:rPr lang="en-US" sz="1800" err="1">
                <a:latin typeface="Barlow"/>
              </a:rPr>
              <a:t>ikke</a:t>
            </a:r>
            <a:r>
              <a:rPr lang="en-US" sz="1800">
                <a:latin typeface="Barlow"/>
              </a:rPr>
              <a:t> </a:t>
            </a:r>
            <a:r>
              <a:rPr lang="en-US" sz="1800" err="1">
                <a:latin typeface="Barlow"/>
              </a:rPr>
              <a:t>minst</a:t>
            </a:r>
            <a:r>
              <a:rPr lang="en-US" sz="1800">
                <a:latin typeface="Barlow"/>
              </a:rPr>
              <a:t> </a:t>
            </a:r>
            <a:r>
              <a:rPr lang="en-US" sz="1800" err="1">
                <a:latin typeface="Barlow"/>
              </a:rPr>
              <a:t>lokalt</a:t>
            </a:r>
            <a:r>
              <a:rPr lang="en-US" sz="1800">
                <a:latin typeface="Barlow"/>
              </a:rPr>
              <a:t>, </a:t>
            </a:r>
            <a:r>
              <a:rPr lang="en-US" sz="1800" err="1">
                <a:latin typeface="Barlow"/>
              </a:rPr>
              <a:t>gir</a:t>
            </a:r>
            <a:r>
              <a:rPr lang="en-US" sz="1800">
                <a:latin typeface="Barlow"/>
              </a:rPr>
              <a:t> </a:t>
            </a:r>
            <a:r>
              <a:rPr lang="en-US" sz="1800" err="1">
                <a:latin typeface="Barlow"/>
              </a:rPr>
              <a:t>driftsmessige</a:t>
            </a:r>
            <a:r>
              <a:rPr lang="en-US" sz="1800">
                <a:latin typeface="Barlow"/>
              </a:rPr>
              <a:t> </a:t>
            </a:r>
            <a:r>
              <a:rPr lang="en-US" sz="1800" err="1">
                <a:latin typeface="Barlow"/>
              </a:rPr>
              <a:t>utfordringer</a:t>
            </a:r>
            <a:r>
              <a:rPr lang="en-US" sz="1800">
                <a:latin typeface="Barlow"/>
              </a:rPr>
              <a:t> </a:t>
            </a:r>
          </a:p>
          <a:p>
            <a:pPr lvl="1"/>
            <a:r>
              <a:rPr lang="en-US" sz="1600" err="1">
                <a:latin typeface="Barlow"/>
              </a:rPr>
              <a:t>Betydelige</a:t>
            </a:r>
            <a:r>
              <a:rPr lang="en-US" sz="1600">
                <a:latin typeface="Barlow"/>
              </a:rPr>
              <a:t> </a:t>
            </a:r>
            <a:r>
              <a:rPr lang="en-US" sz="1600" err="1">
                <a:latin typeface="Barlow"/>
              </a:rPr>
              <a:t>bemanningsutfordringer</a:t>
            </a:r>
            <a:r>
              <a:rPr lang="en-US" sz="1600">
                <a:latin typeface="Barlow"/>
              </a:rPr>
              <a:t>, </a:t>
            </a:r>
            <a:r>
              <a:rPr lang="en-US" sz="1600" err="1">
                <a:latin typeface="Barlow"/>
              </a:rPr>
              <a:t>spesielt</a:t>
            </a:r>
            <a:r>
              <a:rPr lang="en-US" sz="1600">
                <a:latin typeface="Barlow"/>
              </a:rPr>
              <a:t> </a:t>
            </a:r>
            <a:r>
              <a:rPr lang="en-US" sz="1600" err="1">
                <a:latin typeface="Barlow"/>
              </a:rPr>
              <a:t>innen</a:t>
            </a:r>
            <a:r>
              <a:rPr lang="en-US" sz="1600">
                <a:latin typeface="Barlow"/>
              </a:rPr>
              <a:t> helse og omsorg – </a:t>
            </a:r>
            <a:r>
              <a:rPr lang="en-US" sz="1600" err="1">
                <a:latin typeface="Barlow"/>
              </a:rPr>
              <a:t>økende</a:t>
            </a:r>
            <a:r>
              <a:rPr lang="en-US" sz="1600">
                <a:latin typeface="Barlow"/>
              </a:rPr>
              <a:t> i alle </a:t>
            </a:r>
            <a:r>
              <a:rPr lang="en-US" sz="1600" err="1">
                <a:latin typeface="Barlow"/>
              </a:rPr>
              <a:t>sektorer</a:t>
            </a:r>
            <a:r>
              <a:rPr lang="en-US" sz="1600">
                <a:latin typeface="Barlow"/>
              </a:rPr>
              <a:t> </a:t>
            </a:r>
            <a:endParaRPr lang="en-US" sz="1600"/>
          </a:p>
          <a:p>
            <a:pPr lvl="1" fontAlgn="base"/>
            <a:r>
              <a:rPr lang="en-US" sz="1600" err="1">
                <a:latin typeface="Barlow"/>
              </a:rPr>
              <a:t>Sterk</a:t>
            </a:r>
            <a:r>
              <a:rPr lang="en-US" sz="1600">
                <a:latin typeface="Barlow"/>
              </a:rPr>
              <a:t> </a:t>
            </a:r>
            <a:r>
              <a:rPr lang="en-US" sz="1600" err="1">
                <a:latin typeface="Barlow"/>
              </a:rPr>
              <a:t>økning</a:t>
            </a:r>
            <a:r>
              <a:rPr lang="en-US" sz="1600">
                <a:latin typeface="Barlow"/>
              </a:rPr>
              <a:t> i </a:t>
            </a:r>
            <a:r>
              <a:rPr lang="en-US" sz="1600" err="1">
                <a:latin typeface="Barlow"/>
              </a:rPr>
              <a:t>vikarutgifter</a:t>
            </a:r>
            <a:r>
              <a:rPr lang="en-US" sz="1600">
                <a:latin typeface="Barlow"/>
              </a:rPr>
              <a:t> i 2022 </a:t>
            </a:r>
          </a:p>
          <a:p>
            <a:pPr fontAlgn="base"/>
            <a:r>
              <a:rPr lang="en-US" sz="1800" err="1">
                <a:latin typeface="Barlow"/>
              </a:rPr>
              <a:t>Sterkt</a:t>
            </a:r>
            <a:r>
              <a:rPr lang="en-US" sz="1800">
                <a:latin typeface="Barlow"/>
              </a:rPr>
              <a:t> </a:t>
            </a:r>
            <a:r>
              <a:rPr lang="en-US" sz="1800" err="1">
                <a:latin typeface="Barlow"/>
              </a:rPr>
              <a:t>økende</a:t>
            </a:r>
            <a:r>
              <a:rPr lang="en-US" sz="1800">
                <a:latin typeface="Barlow"/>
              </a:rPr>
              <a:t> </a:t>
            </a:r>
            <a:r>
              <a:rPr lang="en-US" sz="1800" err="1">
                <a:latin typeface="Barlow"/>
              </a:rPr>
              <a:t>etterspørsel</a:t>
            </a:r>
            <a:r>
              <a:rPr lang="en-US" sz="1800">
                <a:latin typeface="Barlow"/>
              </a:rPr>
              <a:t> </a:t>
            </a:r>
            <a:r>
              <a:rPr lang="en-US" sz="1800" err="1">
                <a:latin typeface="Barlow"/>
              </a:rPr>
              <a:t>etter</a:t>
            </a:r>
            <a:r>
              <a:rPr lang="en-US" sz="1800">
                <a:latin typeface="Barlow"/>
              </a:rPr>
              <a:t> </a:t>
            </a:r>
            <a:r>
              <a:rPr lang="en-US" sz="1800" err="1">
                <a:latin typeface="Barlow"/>
              </a:rPr>
              <a:t>helsetjenester</a:t>
            </a:r>
            <a:r>
              <a:rPr lang="en-US" sz="1800">
                <a:latin typeface="Barlow"/>
              </a:rPr>
              <a:t>, </a:t>
            </a:r>
            <a:r>
              <a:rPr lang="en-US" sz="1800" err="1">
                <a:latin typeface="Barlow"/>
              </a:rPr>
              <a:t>vedvarende</a:t>
            </a:r>
            <a:r>
              <a:rPr lang="en-US" sz="1800">
                <a:latin typeface="Barlow"/>
              </a:rPr>
              <a:t> </a:t>
            </a:r>
            <a:r>
              <a:rPr lang="en-US" sz="1800" err="1">
                <a:latin typeface="Barlow"/>
              </a:rPr>
              <a:t>kapasitetsproblemer</a:t>
            </a:r>
            <a:r>
              <a:rPr lang="en-US" sz="1800">
                <a:latin typeface="Barlow"/>
              </a:rPr>
              <a:t> med å ta imot </a:t>
            </a:r>
            <a:r>
              <a:rPr lang="en-US" sz="1800" err="1">
                <a:latin typeface="Barlow"/>
              </a:rPr>
              <a:t>utskrivingsklare</a:t>
            </a:r>
            <a:r>
              <a:rPr lang="en-US" sz="1800">
                <a:latin typeface="Barlow"/>
              </a:rPr>
              <a:t> </a:t>
            </a:r>
            <a:r>
              <a:rPr lang="en-US" sz="1800" err="1">
                <a:latin typeface="Barlow"/>
              </a:rPr>
              <a:t>pasienter</a:t>
            </a:r>
            <a:r>
              <a:rPr lang="en-US" sz="1800">
                <a:latin typeface="Barlow"/>
              </a:rPr>
              <a:t> </a:t>
            </a:r>
            <a:r>
              <a:rPr lang="en-US" sz="1800" err="1">
                <a:latin typeface="Barlow"/>
              </a:rPr>
              <a:t>fra</a:t>
            </a:r>
            <a:r>
              <a:rPr lang="en-US" sz="1800">
                <a:latin typeface="Barlow"/>
              </a:rPr>
              <a:t> UNN </a:t>
            </a:r>
          </a:p>
          <a:p>
            <a:pPr fontAlgn="base"/>
            <a:r>
              <a:rPr lang="en-US" sz="1800" err="1">
                <a:latin typeface="Barlow"/>
              </a:rPr>
              <a:t>Mottak</a:t>
            </a:r>
            <a:r>
              <a:rPr lang="en-US" sz="1800">
                <a:latin typeface="Barlow"/>
              </a:rPr>
              <a:t> av </a:t>
            </a:r>
            <a:r>
              <a:rPr lang="en-US" sz="1800" err="1">
                <a:latin typeface="Barlow"/>
              </a:rPr>
              <a:t>flyktninger</a:t>
            </a:r>
            <a:endParaRPr lang="en-US" sz="1800">
              <a:latin typeface="Barlow"/>
            </a:endParaRPr>
          </a:p>
          <a:p>
            <a:endParaRPr lang="en-US">
              <a:latin typeface="Barlow"/>
            </a:endParaRPr>
          </a:p>
          <a:p>
            <a:endParaRPr lang="nb-NO">
              <a:latin typeface="Barlow"/>
            </a:endParaRPr>
          </a:p>
          <a:p>
            <a:pPr fontAlgn="base"/>
            <a:endParaRPr lang="en-US"/>
          </a:p>
          <a:p>
            <a:pPr fontAlgn="base"/>
            <a:endParaRPr lang="en-US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37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8446FE-3096-44C2-AA3A-77C38B70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Resultatet for 2022 - kommunekassen​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76A6626-21BF-4B79-94F7-5D4916C00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92B019-3D70-47D9-9981-2B6544CEA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2FE9C42C-3012-4250-BEA2-368225826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929894"/>
              </p:ext>
            </p:extLst>
          </p:nvPr>
        </p:nvGraphicFramePr>
        <p:xfrm>
          <a:off x="587375" y="1667206"/>
          <a:ext cx="10504177" cy="4201679"/>
        </p:xfrm>
        <a:graphic>
          <a:graphicData uri="http://schemas.openxmlformats.org/drawingml/2006/table">
            <a:tbl>
              <a:tblPr/>
              <a:tblGrid>
                <a:gridCol w="2720427">
                  <a:extLst>
                    <a:ext uri="{9D8B030D-6E8A-4147-A177-3AD203B41FA5}">
                      <a16:colId xmlns:a16="http://schemas.microsoft.com/office/drawing/2014/main" val="2494398207"/>
                    </a:ext>
                  </a:extLst>
                </a:gridCol>
                <a:gridCol w="1556750">
                  <a:extLst>
                    <a:ext uri="{9D8B030D-6E8A-4147-A177-3AD203B41FA5}">
                      <a16:colId xmlns:a16="http://schemas.microsoft.com/office/drawing/2014/main" val="532920994"/>
                    </a:ext>
                  </a:extLst>
                </a:gridCol>
                <a:gridCol w="1556750">
                  <a:extLst>
                    <a:ext uri="{9D8B030D-6E8A-4147-A177-3AD203B41FA5}">
                      <a16:colId xmlns:a16="http://schemas.microsoft.com/office/drawing/2014/main" val="3917909892"/>
                    </a:ext>
                  </a:extLst>
                </a:gridCol>
                <a:gridCol w="1556750">
                  <a:extLst>
                    <a:ext uri="{9D8B030D-6E8A-4147-A177-3AD203B41FA5}">
                      <a16:colId xmlns:a16="http://schemas.microsoft.com/office/drawing/2014/main" val="3597960314"/>
                    </a:ext>
                  </a:extLst>
                </a:gridCol>
                <a:gridCol w="1556750">
                  <a:extLst>
                    <a:ext uri="{9D8B030D-6E8A-4147-A177-3AD203B41FA5}">
                      <a16:colId xmlns:a16="http://schemas.microsoft.com/office/drawing/2014/main" val="3909236426"/>
                    </a:ext>
                  </a:extLst>
                </a:gridCol>
                <a:gridCol w="1556750">
                  <a:extLst>
                    <a:ext uri="{9D8B030D-6E8A-4147-A177-3AD203B41FA5}">
                      <a16:colId xmlns:a16="http://schemas.microsoft.com/office/drawing/2014/main" val="3584609149"/>
                    </a:ext>
                  </a:extLst>
                </a:gridCol>
              </a:tblGrid>
              <a:tr h="613557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Beløp i 1000 kr​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Regnskap 2022*​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Revidert budsjett</a:t>
                      </a:r>
                    </a:p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2022​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Opprinnelig </a:t>
                      </a:r>
                      <a:b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</a:br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budsjett 2022​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Prognose tertial-rapp. 2-2022​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Regnskap 2021 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259891"/>
                  </a:ext>
                </a:extLst>
              </a:tr>
              <a:tr h="369365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Driftsinntekter​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- 7 044 227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-6 936 912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- 6 494 012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- 7 053 822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 u="none" strike="noStrike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- 6 786 444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793707"/>
                  </a:ext>
                </a:extLst>
              </a:tr>
              <a:tr h="369365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Driftsutgifter​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7 127 599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6 995 736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6 626 427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7 188 882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 u="none" strike="noStrike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6 733 123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310594"/>
                  </a:ext>
                </a:extLst>
              </a:tr>
              <a:tr h="474899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Brutto driftsresultat​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83 371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58 825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132 415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130 059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 u="none" strike="noStrike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-53 321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055818"/>
                  </a:ext>
                </a:extLst>
              </a:tr>
              <a:tr h="527664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Netto finans (og motpost avskrivninger)​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- 170 847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- 124 153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- 119 946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- 119 587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 u="none" strike="noStrike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- 133 879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033315"/>
                  </a:ext>
                </a:extLst>
              </a:tr>
              <a:tr h="474899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Netto driftsresultat​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- 87 475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- 65 329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12 469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10 472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- 187 200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970486"/>
                  </a:ext>
                </a:extLst>
              </a:tr>
              <a:tr h="685965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Bruk/avsetning bundne fond​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- 73 165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- 86 820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- 40 694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- 71 638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- 10 376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23584"/>
                  </a:ext>
                </a:extLst>
              </a:tr>
              <a:tr h="685965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Korrigert netto driftsresultat​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- 160 640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- 152 149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- 28 225 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- 61 166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- 197 576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42216" marR="42216" marT="21108" marB="21108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165429"/>
                  </a:ext>
                </a:extLst>
              </a:tr>
            </a:tbl>
          </a:graphicData>
        </a:graphic>
      </p:graphicFrame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919282A-14DF-4549-930E-EAA9A8F4217A}"/>
              </a:ext>
            </a:extLst>
          </p:cNvPr>
          <p:cNvSpPr txBox="1"/>
          <p:nvPr/>
        </p:nvSpPr>
        <p:spPr>
          <a:xfrm>
            <a:off x="587375" y="6240806"/>
            <a:ext cx="10176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2">
                    <a:lumMod val="50000"/>
                  </a:schemeClr>
                </a:solidFill>
              </a:rPr>
              <a:t>*Resultatet som vises, er urevidert. Poster kan komme til korreksjon ved revisors gjennomgang og vår egen kvalitetssikring.​</a:t>
            </a:r>
          </a:p>
        </p:txBody>
      </p:sp>
    </p:spTree>
    <p:extLst>
      <p:ext uri="{BB962C8B-B14F-4D97-AF65-F5344CB8AC3E}">
        <p14:creationId xmlns:p14="http://schemas.microsoft.com/office/powerpoint/2010/main" val="1815752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8446FE-3096-44C2-AA3A-77C38B70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Barlow"/>
              </a:rPr>
              <a:t>Utvikling av netto driftsresultat​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76A6626-21BF-4B79-94F7-5D4916C00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92B019-3D70-47D9-9981-2B6544CEA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DDBF468-B63F-4FFF-BCC2-C7F976E73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666" y="1934564"/>
            <a:ext cx="312456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AE73605-24A8-4C0F-B68D-8480E2B2C68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4094791" y="2263505"/>
            <a:ext cx="228960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261198A-00AE-4986-A07A-9428DA129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7889" r="749" b="1554"/>
          <a:stretch/>
        </p:blipFill>
        <p:spPr bwMode="auto">
          <a:xfrm>
            <a:off x="559101" y="1818903"/>
            <a:ext cx="8733341" cy="427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https://noc-powerpoint.officeapps.live.com/pods/GetClipboardImage.ashx?Id=7814488a-9a49-4d35-8ed9-c2772bfba509&amp;DC=NO4&amp;pkey=eca7c74e-a134-4599-ba3f-53608656fd98&amp;wdwaccluster=NO4">
            <a:extLst>
              <a:ext uri="{FF2B5EF4-FFF2-40B4-BE49-F238E27FC236}">
                <a16:creationId xmlns:a16="http://schemas.microsoft.com/office/drawing/2014/main" id="{7EBB1DE7-8219-4321-A219-F49B4044A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2" name="AutoShape 6" descr="https://noc-powerpoint.officeapps.live.com/pods/GetClipboardImage.ashx?Id=7814488a-9a49-4d35-8ed9-c2772bfba509&amp;DC=NO4&amp;pkey=eca7c74e-a134-4599-ba3f-53608656fd98&amp;wdwaccluster=NO4">
            <a:extLst>
              <a:ext uri="{FF2B5EF4-FFF2-40B4-BE49-F238E27FC236}">
                <a16:creationId xmlns:a16="http://schemas.microsoft.com/office/drawing/2014/main" id="{75C67D41-53F9-4717-AB7D-90CF2A630D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373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8446FE-3096-44C2-AA3A-77C38B70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Disposisjonsfond​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76A6626-21BF-4B79-94F7-5D4916C00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92B019-3D70-47D9-9981-2B6544CEA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DDBF468-B63F-4FFF-BCC2-C7F976E73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666" y="1934564"/>
            <a:ext cx="312456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919282A-14DF-4549-930E-EAA9A8F4217A}"/>
              </a:ext>
            </a:extLst>
          </p:cNvPr>
          <p:cNvSpPr txBox="1"/>
          <p:nvPr/>
        </p:nvSpPr>
        <p:spPr>
          <a:xfrm>
            <a:off x="559101" y="6314795"/>
            <a:ext cx="10176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2">
                    <a:lumMod val="50000"/>
                  </a:schemeClr>
                </a:solidFill>
              </a:rPr>
              <a:t>*Resultatet som vises, er urevidert. Poster kan komme til korreksjon ved revisors gjennomgang og vår egen kvalitetssikring.​</a:t>
            </a: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87FF9F17-6C71-4CC0-A725-B4FD0504B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013611"/>
              </p:ext>
            </p:extLst>
          </p:nvPr>
        </p:nvGraphicFramePr>
        <p:xfrm>
          <a:off x="559101" y="1729409"/>
          <a:ext cx="9141490" cy="4256445"/>
        </p:xfrm>
        <a:graphic>
          <a:graphicData uri="http://schemas.openxmlformats.org/drawingml/2006/table">
            <a:tbl>
              <a:tblPr/>
              <a:tblGrid>
                <a:gridCol w="6834025">
                  <a:extLst>
                    <a:ext uri="{9D8B030D-6E8A-4147-A177-3AD203B41FA5}">
                      <a16:colId xmlns:a16="http://schemas.microsoft.com/office/drawing/2014/main" val="2963227801"/>
                    </a:ext>
                  </a:extLst>
                </a:gridCol>
                <a:gridCol w="2307465">
                  <a:extLst>
                    <a:ext uri="{9D8B030D-6E8A-4147-A177-3AD203B41FA5}">
                      <a16:colId xmlns:a16="http://schemas.microsoft.com/office/drawing/2014/main" val="3002413286"/>
                    </a:ext>
                  </a:extLst>
                </a:gridCol>
              </a:tblGrid>
              <a:tr h="312222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Beløp i 1000 kr​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 Beløp 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10384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1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Inngående balanse 01.01.2022</a:t>
                      </a:r>
                      <a:r>
                        <a:rPr lang="nb-NO" sz="1400" b="1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1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223 453 </a:t>
                      </a:r>
                      <a:r>
                        <a:rPr lang="nb-NO" sz="1400" b="1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968689"/>
                  </a:ext>
                </a:extLst>
              </a:tr>
              <a:tr h="286608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Bruk av disposisjonsfond (HAP 2022-2025)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- 17 600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348336"/>
                  </a:ext>
                </a:extLst>
              </a:tr>
              <a:tr h="286608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Bruk av disposisjonsfond (ProTromsø)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- 4 000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88267"/>
                  </a:ext>
                </a:extLst>
              </a:tr>
              <a:tr h="286608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Bruk av disposisjonsfond (Asfalt)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- 15 000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602255"/>
                  </a:ext>
                </a:extLst>
              </a:tr>
              <a:tr h="495161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Budsjettert avsetninger til disposisjonsfond i HAP, tertialrapporter og justeringssak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165 356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657458"/>
                  </a:ext>
                </a:extLst>
              </a:tr>
              <a:tr h="286608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Delvis strykning av vedtatt bruk av disposisjonsfond (avslutning)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8 491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775969"/>
                  </a:ext>
                </a:extLst>
              </a:tr>
              <a:tr h="396781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1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Utgående balanse 31.12.2022</a:t>
                      </a:r>
                      <a:r>
                        <a:rPr lang="nb-NO" sz="1400" b="1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1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       360 700</a:t>
                      </a:r>
                      <a:r>
                        <a:rPr lang="nb-NO" sz="1400" b="1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484528"/>
                  </a:ext>
                </a:extLst>
              </a:tr>
              <a:tr h="396781">
                <a:tc>
                  <a:txBody>
                    <a:bodyPr/>
                    <a:lstStyle/>
                    <a:p>
                      <a:pPr algn="l" fontAlgn="auto"/>
                      <a:r>
                        <a:rPr lang="nb-NO" sz="16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nb-NO" sz="1600" b="1" i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229858"/>
                  </a:ext>
                </a:extLst>
              </a:tr>
              <a:tr h="396781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1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Vedtatt bruk av disposisjonsfond i 2023:​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nb-NO" sz="1400" b="0" i="0">
                          <a:solidFill>
                            <a:srgbClr val="00B05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75911"/>
                  </a:ext>
                </a:extLst>
              </a:tr>
              <a:tr h="396781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Etableringskostnader Tromsøbolig KF (KST-sak 97/22)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F2D52"/>
                          </a:solidFill>
                          <a:effectLst/>
                          <a:latin typeface="Barlow" pitchFamily="2" charset="77"/>
                        </a:rPr>
                        <a:t>- 20 000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252343"/>
                  </a:ext>
                </a:extLst>
              </a:tr>
              <a:tr h="396781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1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Tilgjengelig disposisjonsfond i 2023​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340 700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62743" marR="62743" marT="31371" marB="31371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5989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4AE73605-24A8-4C0F-B68D-8480E2B2C68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4094791" y="2263505"/>
            <a:ext cx="228960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65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8446FE-3096-44C2-AA3A-77C38B70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Utvikling av gjeld​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76A6626-21BF-4B79-94F7-5D4916C00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92B019-3D70-47D9-9981-2B6544CEA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148997A-204D-48C3-AADE-8A61EE541A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b-NO"/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D221EEC5-C8A4-4947-A6E9-44B2AD1CD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322574"/>
              </p:ext>
            </p:extLst>
          </p:nvPr>
        </p:nvGraphicFramePr>
        <p:xfrm>
          <a:off x="559101" y="1883076"/>
          <a:ext cx="9095538" cy="4029952"/>
        </p:xfrm>
        <a:graphic>
          <a:graphicData uri="http://schemas.openxmlformats.org/drawingml/2006/table">
            <a:tbl>
              <a:tblPr/>
              <a:tblGrid>
                <a:gridCol w="3511578">
                  <a:extLst>
                    <a:ext uri="{9D8B030D-6E8A-4147-A177-3AD203B41FA5}">
                      <a16:colId xmlns:a16="http://schemas.microsoft.com/office/drawing/2014/main" val="1359446469"/>
                    </a:ext>
                  </a:extLst>
                </a:gridCol>
                <a:gridCol w="1872841">
                  <a:extLst>
                    <a:ext uri="{9D8B030D-6E8A-4147-A177-3AD203B41FA5}">
                      <a16:colId xmlns:a16="http://schemas.microsoft.com/office/drawing/2014/main" val="4012011054"/>
                    </a:ext>
                  </a:extLst>
                </a:gridCol>
                <a:gridCol w="1856120">
                  <a:extLst>
                    <a:ext uri="{9D8B030D-6E8A-4147-A177-3AD203B41FA5}">
                      <a16:colId xmlns:a16="http://schemas.microsoft.com/office/drawing/2014/main" val="3176878138"/>
                    </a:ext>
                  </a:extLst>
                </a:gridCol>
                <a:gridCol w="1854999">
                  <a:extLst>
                    <a:ext uri="{9D8B030D-6E8A-4147-A177-3AD203B41FA5}">
                      <a16:colId xmlns:a16="http://schemas.microsoft.com/office/drawing/2014/main" val="1907139171"/>
                    </a:ext>
                  </a:extLst>
                </a:gridCol>
              </a:tblGrid>
              <a:tr h="902977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Type gjeld (i tusen)​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31.12.2022​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31.12.2021​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400" b="0" i="0">
                          <a:solidFill>
                            <a:srgbClr val="FFFFFF"/>
                          </a:solidFill>
                          <a:effectLst/>
                          <a:latin typeface="Barlow" pitchFamily="2" charset="77"/>
                        </a:rPr>
                        <a:t>Endring 2022-21 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733085"/>
                  </a:ext>
                </a:extLst>
              </a:tr>
              <a:tr h="635428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Skattefinansiert gjeld​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5 955 509​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5 443 883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511 626​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50562"/>
                  </a:ext>
                </a:extLst>
              </a:tr>
              <a:tr h="902977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Selvkostfinansiert gjeld (vann og avløp)​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1 782 597​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1 763 695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18 902​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397333"/>
                  </a:ext>
                </a:extLst>
              </a:tr>
              <a:tr h="902977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Utlånsfinansiert gjeld (Husbanken)​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1 455 737​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1 330 090</a:t>
                      </a:r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0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125 647​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711555"/>
                  </a:ext>
                </a:extLst>
              </a:tr>
              <a:tr h="685593">
                <a:tc>
                  <a:txBody>
                    <a:bodyPr/>
                    <a:lstStyle/>
                    <a:p>
                      <a:pPr algn="l" fontAlgn="base"/>
                      <a:r>
                        <a:rPr lang="nb-NO" sz="1400" b="1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Samlet gjeld​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1" i="0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9 193 843</a:t>
                      </a:r>
                      <a:r>
                        <a:rPr lang="nb-NO" sz="1400" b="1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1" i="0" u="none" strike="noStrike">
                          <a:solidFill>
                            <a:srgbClr val="0C2340"/>
                          </a:solidFill>
                          <a:effectLst/>
                          <a:latin typeface="Barlow" pitchFamily="2" charset="77"/>
                        </a:rPr>
                        <a:t>8 537 668</a:t>
                      </a:r>
                      <a:r>
                        <a:rPr lang="nb-NO" sz="1400" b="1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nb-NO" sz="1400" b="1" i="0">
                          <a:solidFill>
                            <a:srgbClr val="000000"/>
                          </a:solidFill>
                          <a:effectLst/>
                          <a:latin typeface="Barlow" pitchFamily="2" charset="77"/>
                        </a:rPr>
                        <a:t>656 175​</a:t>
                      </a:r>
                    </a:p>
                  </a:txBody>
                  <a:tcPr marL="100331" marR="100331" marT="50165" marB="50165" anchor="ctr">
                    <a:lnL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72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067521"/>
      </p:ext>
    </p:extLst>
  </p:cSld>
  <p:clrMapOvr>
    <a:masterClrMapping/>
  </p:clrMapOvr>
</p:sld>
</file>

<file path=ppt/theme/theme1.xml><?xml version="1.0" encoding="utf-8"?>
<a:theme xmlns:a="http://schemas.openxmlformats.org/drawingml/2006/main" name="Tromsø Kommune mal">
  <a:themeElements>
    <a:clrScheme name="Tromsø Kommune">
      <a:dk1>
        <a:srgbClr val="0C2340"/>
      </a:dk1>
      <a:lt1>
        <a:srgbClr val="FFFFFF"/>
      </a:lt1>
      <a:dk2>
        <a:srgbClr val="0C2340"/>
      </a:dk2>
      <a:lt2>
        <a:srgbClr val="ECEAE6"/>
      </a:lt2>
      <a:accent1>
        <a:srgbClr val="0082C6"/>
      </a:accent1>
      <a:accent2>
        <a:srgbClr val="88BFDE"/>
      </a:accent2>
      <a:accent3>
        <a:srgbClr val="B3D4E6"/>
      </a:accent3>
      <a:accent4>
        <a:srgbClr val="00ABC8"/>
      </a:accent4>
      <a:accent5>
        <a:srgbClr val="8CD4E2"/>
      </a:accent5>
      <a:accent6>
        <a:srgbClr val="BAE7EE"/>
      </a:accent6>
      <a:hlink>
        <a:srgbClr val="0083C7"/>
      </a:hlink>
      <a:folHlink>
        <a:srgbClr val="1624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mso-kommune-barlow-final" id="{2ACC6B73-3E01-B14B-B478-4A50D2054972}" vid="{BB00FB3A-BAEA-7A42-9C4A-9DBF215E04C1}"/>
    </a:ext>
  </a:extLst>
</a:theme>
</file>

<file path=ppt/theme/theme2.xml><?xml version="1.0" encoding="utf-8"?>
<a:theme xmlns:a="http://schemas.openxmlformats.org/drawingml/2006/main" name="Office-tema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41C81D25EC07D45B91589E29175DF0D" ma:contentTypeVersion="13" ma:contentTypeDescription="Opprett et nytt dokument." ma:contentTypeScope="" ma:versionID="19dd6481cf684fc23a6f9129ac425f32">
  <xsd:schema xmlns:xsd="http://www.w3.org/2001/XMLSchema" xmlns:xs="http://www.w3.org/2001/XMLSchema" xmlns:p="http://schemas.microsoft.com/office/2006/metadata/properties" xmlns:ns2="a3125d89-efa8-4d9a-935c-d6bf51d29bb1" xmlns:ns3="fef519f9-4196-49bd-8dbc-4f07e9c0335d" targetNamespace="http://schemas.microsoft.com/office/2006/metadata/properties" ma:root="true" ma:fieldsID="35012dd0b70d49d163f6014f9844e686" ns2:_="" ns3:_="">
    <xsd:import namespace="a3125d89-efa8-4d9a-935c-d6bf51d29bb1"/>
    <xsd:import namespace="fef519f9-4196-49bd-8dbc-4f07e9c033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125d89-efa8-4d9a-935c-d6bf51d29b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f519f9-4196-49bd-8dbc-4f07e9c033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ef519f9-4196-49bd-8dbc-4f07e9c0335d">
      <UserInfo>
        <DisplayName>Stig Tore Johnsen</DisplayName>
        <AccountId>324</AccountId>
        <AccountType/>
      </UserInfo>
      <UserInfo>
        <DisplayName>Geir Andersen</DisplayName>
        <AccountId>428</AccountId>
        <AccountType/>
      </UserInfo>
      <UserInfo>
        <DisplayName>Asbjørn Bartnes</DisplayName>
        <AccountId>620</AccountId>
        <AccountType/>
      </UserInfo>
      <UserInfo>
        <DisplayName>Birgitte Blandhoel</DisplayName>
        <AccountId>523</AccountId>
        <AccountType/>
      </UserInfo>
      <UserInfo>
        <DisplayName>Arnhild Johansen</DisplayName>
        <AccountId>68</AccountId>
        <AccountType/>
      </UserInfo>
      <UserInfo>
        <DisplayName>Bjørn Tore Lysnes</DisplayName>
        <AccountId>455</AccountId>
        <AccountType/>
      </UserInfo>
      <UserInfo>
        <DisplayName>Vetle Bo Saga</DisplayName>
        <AccountId>418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F1E8548-1995-45C8-A6DD-CBAEFCF654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CB2DDF-7E62-4D0E-8A6F-53A7ABEA29D4}">
  <ds:schemaRefs>
    <ds:schemaRef ds:uri="a3125d89-efa8-4d9a-935c-d6bf51d29bb1"/>
    <ds:schemaRef ds:uri="fef519f9-4196-49bd-8dbc-4f07e9c033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069CD08-18C6-4896-B465-3F2578CA1F46}">
  <ds:schemaRefs>
    <ds:schemaRef ds:uri="a3125d89-efa8-4d9a-935c-d6bf51d29bb1"/>
    <ds:schemaRef ds:uri="fef519f9-4196-49bd-8dbc-4f07e9c033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15</Slides>
  <Notes>3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6" baseType="lpstr">
      <vt:lpstr>Tromsø Kommune mal</vt:lpstr>
      <vt:lpstr>Årsregnskap 2022​  </vt:lpstr>
      <vt:lpstr>160 mill.</vt:lpstr>
      <vt:lpstr>340 mill.</vt:lpstr>
      <vt:lpstr>Viktige nøkkeltall</vt:lpstr>
      <vt:lpstr>2022 – stabilitet, tross usikkerhet</vt:lpstr>
      <vt:lpstr>Resultatet for 2022 - kommunekassen​</vt:lpstr>
      <vt:lpstr>Utvikling av netto driftsresultat​</vt:lpstr>
      <vt:lpstr>Disposisjonsfond​</vt:lpstr>
      <vt:lpstr>Utvikling av gjeld​</vt:lpstr>
      <vt:lpstr>Tid for endring</vt:lpstr>
      <vt:lpstr>PowerPoint-presentasjon</vt:lpstr>
      <vt:lpstr>Hovedoversikt – drift ​</vt:lpstr>
      <vt:lpstr>Driftsregnskap på ansvarsrammer​ ​</vt:lpstr>
      <vt:lpstr>Investeringer i varige driftsmidler 2022​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Thea Moen</dc:creator>
  <cp:revision>2</cp:revision>
  <dcterms:created xsi:type="dcterms:W3CDTF">2023-02-23T14:21:41Z</dcterms:created>
  <dcterms:modified xsi:type="dcterms:W3CDTF">2023-03-03T08:54:26Z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0x010100A41C81D25EC07D45B91589E29175DF0D</vt:lpwstr>
  </property>
</Properties>
</file>